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0" r:id="rId14"/>
    <p:sldId id="271" r:id="rId15"/>
    <p:sldId id="272" r:id="rId16"/>
    <p:sldId id="273" r:id="rId17"/>
    <p:sldId id="275" r:id="rId18"/>
    <p:sldId id="276" r:id="rId19"/>
    <p:sldId id="259" r:id="rId20"/>
    <p:sldId id="277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 snapToObjects="1">
      <p:cViewPr>
        <p:scale>
          <a:sx n="82" d="100"/>
          <a:sy n="82" d="100"/>
        </p:scale>
        <p:origin x="49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6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9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61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27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1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27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3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23F492F-B5B2-BC4C-9108-49A858B6165F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1D11A14-E3E9-9A41-8123-A0EE4F3C337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8F531-E2E8-FB42-960E-72856148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4820"/>
            <a:ext cx="10785513" cy="90683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Baloo" panose="03080902040302020200" pitchFamily="66" charset="0"/>
              </a:rPr>
              <a:t>РАЗНООБРАЗНЫЙ МИР ЛИНИЙ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cs typeface="Baloo" panose="03080902040302020200" pitchFamily="66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Baloo" panose="03080902040302020200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AD485-E4ED-A747-B07B-F3CCB01F3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180" y="5093138"/>
            <a:ext cx="4583270" cy="14306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Выполнила: учитель математики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МАОУ СОШ № 17 города Тюмени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Чернышева Юлия Андреевна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cs typeface="Baloo" panose="03080902040302020200" pitchFamily="66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04A2B95-3770-D74B-B8D4-2275EDADA146}"/>
              </a:ext>
            </a:extLst>
          </p:cNvPr>
          <p:cNvCxnSpPr/>
          <p:nvPr/>
        </p:nvCxnSpPr>
        <p:spPr>
          <a:xfrm>
            <a:off x="7104993" y="4947258"/>
            <a:ext cx="0" cy="14924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BCC21A-B8F4-B84E-B119-29C4033E8790}"/>
              </a:ext>
            </a:extLst>
          </p:cNvPr>
          <p:cNvCxnSpPr/>
          <p:nvPr/>
        </p:nvCxnSpPr>
        <p:spPr>
          <a:xfrm>
            <a:off x="-351877" y="2038027"/>
            <a:ext cx="3285641" cy="52616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B374C3F-7460-974D-BE36-E45C79F5B6D1}"/>
              </a:ext>
            </a:extLst>
          </p:cNvPr>
          <p:cNvCxnSpPr>
            <a:cxnSpLocks/>
          </p:cNvCxnSpPr>
          <p:nvPr/>
        </p:nvCxnSpPr>
        <p:spPr>
          <a:xfrm>
            <a:off x="314550" y="-61993"/>
            <a:ext cx="2619214" cy="7361695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9A078B4E-F48E-534C-82A6-B3F9D3E7C3AD}"/>
              </a:ext>
            </a:extLst>
          </p:cNvPr>
          <p:cNvSpPr/>
          <p:nvPr/>
        </p:nvSpPr>
        <p:spPr>
          <a:xfrm>
            <a:off x="0" y="-94804"/>
            <a:ext cx="1761543" cy="7394506"/>
          </a:xfrm>
          <a:custGeom>
            <a:avLst/>
            <a:gdLst>
              <a:gd name="connsiteX0" fmla="*/ 769638 w 1761543"/>
              <a:gd name="connsiteY0" fmla="*/ 77491 h 7394506"/>
              <a:gd name="connsiteX1" fmla="*/ 1157095 w 1761543"/>
              <a:gd name="connsiteY1" fmla="*/ 1596325 h 7394506"/>
              <a:gd name="connsiteX2" fmla="*/ 475170 w 1761543"/>
              <a:gd name="connsiteY2" fmla="*/ 3719593 h 7394506"/>
              <a:gd name="connsiteX3" fmla="*/ 56716 w 1761543"/>
              <a:gd name="connsiteY3" fmla="*/ 5579390 h 7394506"/>
              <a:gd name="connsiteX4" fmla="*/ 1761529 w 1761543"/>
              <a:gd name="connsiteY4" fmla="*/ 7144718 h 7394506"/>
              <a:gd name="connsiteX5" fmla="*/ 87712 w 1761543"/>
              <a:gd name="connsiteY5" fmla="*/ 0 h 739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543" h="7394506">
                <a:moveTo>
                  <a:pt x="769638" y="77491"/>
                </a:moveTo>
                <a:cubicBezTo>
                  <a:pt x="987905" y="533399"/>
                  <a:pt x="1206173" y="989308"/>
                  <a:pt x="1157095" y="1596325"/>
                </a:cubicBezTo>
                <a:cubicBezTo>
                  <a:pt x="1108017" y="2203342"/>
                  <a:pt x="658566" y="3055749"/>
                  <a:pt x="475170" y="3719593"/>
                </a:cubicBezTo>
                <a:cubicBezTo>
                  <a:pt x="291774" y="4383437"/>
                  <a:pt x="-157677" y="5008536"/>
                  <a:pt x="56716" y="5579390"/>
                </a:cubicBezTo>
                <a:cubicBezTo>
                  <a:pt x="271109" y="6150244"/>
                  <a:pt x="1756363" y="8074616"/>
                  <a:pt x="1761529" y="7144718"/>
                </a:cubicBezTo>
                <a:cubicBezTo>
                  <a:pt x="1766695" y="6214820"/>
                  <a:pt x="343434" y="1211451"/>
                  <a:pt x="87712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2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B0BB831-5137-F044-B24D-27485EFA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2084832"/>
            <a:ext cx="28875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618C8E-3F4F-7A41-AB9C-70F01BA5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Посмотрим еще раз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671B78-4954-FE4D-B4C7-7A83BC38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885829"/>
            <a:ext cx="32330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B7CC75A-7F53-7946-88DC-953FD789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281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96F2897-8A2E-9646-BCA8-77FF1665E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68193"/>
              </p:ext>
            </p:extLst>
          </p:nvPr>
        </p:nvGraphicFramePr>
        <p:xfrm>
          <a:off x="742949" y="3308500"/>
          <a:ext cx="6629525" cy="175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3810000" imgH="1022350" progId="PBrush">
                  <p:embed/>
                </p:oleObj>
              </mc:Choice>
              <mc:Fallback>
                <p:oleObj r:id="rId3" imgW="3810000" imgH="102235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9" y="3308500"/>
                        <a:ext cx="6629525" cy="1758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96B4FA4A-2F29-E848-B341-2C936534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35699"/>
            <a:ext cx="7548372" cy="2880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Это замкнутые линии. Но у них есть одно различие. Чем же они отличаются?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6" descr="Текстура Тектура,нежно-голубой градиент. - AVATAN PLUS">
            <a:extLst>
              <a:ext uri="{FF2B5EF4-FFF2-40B4-BE49-F238E27FC236}">
                <a16:creationId xmlns:a16="http://schemas.microsoft.com/office/drawing/2014/main" id="{915FDB3A-677D-F948-80B7-98757ABD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87242" y="1454943"/>
            <a:ext cx="7037942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59F5BDDF-DA46-094B-BB33-465AFC2D7729}"/>
              </a:ext>
            </a:extLst>
          </p:cNvPr>
          <p:cNvSpPr txBox="1">
            <a:spLocks/>
          </p:cNvSpPr>
          <p:nvPr/>
        </p:nvSpPr>
        <p:spPr>
          <a:xfrm>
            <a:off x="1008630" y="5374846"/>
            <a:ext cx="8259356" cy="108794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1,2 и 3 линии на этом рисунке без самопересечений, а 4 и 5 самопересекающиеся.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B0BB831-5137-F044-B24D-27485EFA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2084832"/>
            <a:ext cx="28875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618C8E-3F4F-7A41-AB9C-70F01BA5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Посмотрим еще раз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671B78-4954-FE4D-B4C7-7A83BC38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885829"/>
            <a:ext cx="32330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B7CC75A-7F53-7946-88DC-953FD789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281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184181-9771-9349-919A-7C6E4090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8" y="3429000"/>
            <a:ext cx="184900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87121CF-3D29-D444-9BE5-801A518AC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75467"/>
              </p:ext>
            </p:extLst>
          </p:nvPr>
        </p:nvGraphicFramePr>
        <p:xfrm>
          <a:off x="742948" y="3782258"/>
          <a:ext cx="6808116" cy="184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3689350" imgH="1009650" progId="PBrush">
                  <p:embed/>
                </p:oleObj>
              </mc:Choice>
              <mc:Fallback>
                <p:oleObj r:id="rId3" imgW="3689350" imgH="100965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8" y="3782258"/>
                        <a:ext cx="6808116" cy="1843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F1228041-CBEC-2549-B9B5-CFCA06C9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135699"/>
            <a:ext cx="8105585" cy="288004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Это незамкнутые линии. Они также имеют отличия в том, что 1 и 2 линии без самопересечений, а 3 линия самопересекающаяся.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6" descr="Текстура Тектура,нежно-голубой градиент. - AVATAN PLUS">
            <a:extLst>
              <a:ext uri="{FF2B5EF4-FFF2-40B4-BE49-F238E27FC236}">
                <a16:creationId xmlns:a16="http://schemas.microsoft.com/office/drawing/2014/main" id="{B36617D2-DF89-704D-BA66-32E4EFAB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87242" y="1454943"/>
            <a:ext cx="7037942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0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B0BB831-5137-F044-B24D-27485EFA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2084832"/>
            <a:ext cx="28875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671B78-4954-FE4D-B4C7-7A83BC38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885829"/>
            <a:ext cx="32330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DA8D370-F63A-DB40-B4D8-2DE5286A5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870290"/>
              </p:ext>
            </p:extLst>
          </p:nvPr>
        </p:nvGraphicFramePr>
        <p:xfrm>
          <a:off x="742949" y="834052"/>
          <a:ext cx="10740826" cy="518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5537200" imgH="2692400" progId="PBrush">
                  <p:embed/>
                </p:oleObj>
              </mc:Choice>
              <mc:Fallback>
                <p:oleObj r:id="rId3" imgW="5537200" imgH="2692400" progId="PBrush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2DA8D370-F63A-DB40-B4D8-2DE5286A5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9" y="834052"/>
                        <a:ext cx="10740826" cy="5189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86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229E93F-87B2-FC45-B666-8581EE528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41188"/>
              </p:ext>
            </p:extLst>
          </p:nvPr>
        </p:nvGraphicFramePr>
        <p:xfrm>
          <a:off x="2056796" y="1157548"/>
          <a:ext cx="8078407" cy="466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3" imgW="3829050" imgH="2209800" progId="PBrush">
                  <p:embed/>
                </p:oleObj>
              </mc:Choice>
              <mc:Fallback>
                <p:oleObj r:id="rId3" imgW="3829050" imgH="2209800" progId="PBrus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217C069-EB37-F24F-AFBC-DFB8BB7AC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796" y="1157548"/>
                        <a:ext cx="8078407" cy="466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CC2265E-B55C-5343-A707-A1E7CBD05B82}"/>
              </a:ext>
            </a:extLst>
          </p:cNvPr>
          <p:cNvCxnSpPr>
            <a:cxnSpLocks/>
          </p:cNvCxnSpPr>
          <p:nvPr/>
        </p:nvCxnSpPr>
        <p:spPr>
          <a:xfrm flipH="1" flipV="1">
            <a:off x="3367733" y="1038691"/>
            <a:ext cx="880089" cy="1505305"/>
          </a:xfrm>
          <a:prstGeom prst="lin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E58E2F-52ED-604B-B394-F1A74312D176}"/>
              </a:ext>
            </a:extLst>
          </p:cNvPr>
          <p:cNvCxnSpPr>
            <a:cxnSpLocks/>
          </p:cNvCxnSpPr>
          <p:nvPr/>
        </p:nvCxnSpPr>
        <p:spPr>
          <a:xfrm flipH="1" flipV="1">
            <a:off x="7186613" y="4129088"/>
            <a:ext cx="1114426" cy="1900238"/>
          </a:xfrm>
          <a:prstGeom prst="lin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2870074" y="523752"/>
            <a:ext cx="3592404" cy="6337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Внешняя область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524FE8A-4C34-F148-AAA7-1AECF4C429D5}"/>
              </a:ext>
            </a:extLst>
          </p:cNvPr>
          <p:cNvSpPr txBox="1">
            <a:spLocks/>
          </p:cNvSpPr>
          <p:nvPr/>
        </p:nvSpPr>
        <p:spPr>
          <a:xfrm>
            <a:off x="7900988" y="6047012"/>
            <a:ext cx="3857625" cy="6337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Внутренняя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4189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ПР–2022, математика–6: задания, ответы, решения. Обучающая система Дмитрия  Гущина.">
            <a:extLst>
              <a:ext uri="{FF2B5EF4-FFF2-40B4-BE49-F238E27FC236}">
                <a16:creationId xmlns:a16="http://schemas.microsoft.com/office/drawing/2014/main" id="{A80BE228-FB37-BC4A-A08C-F5314AAC33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195000"/>
            <a:ext cx="6905625" cy="4139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942975" y="838077"/>
            <a:ext cx="9086850" cy="6337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Жирные черные границы показывают область, где заканчивается внутренняя часть каждого города.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6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942975" y="838077"/>
            <a:ext cx="9086850" cy="6337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Материк разделён на 2 части – Европу и Азию. </a:t>
            </a: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Евразия — урок. Окружающий мир, 2 класс.">
            <a:extLst>
              <a:ext uri="{FF2B5EF4-FFF2-40B4-BE49-F238E27FC236}">
                <a16:creationId xmlns:a16="http://schemas.microsoft.com/office/drawing/2014/main" id="{D3D02CB9-789C-AC47-9904-0269222405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8" y="1885951"/>
            <a:ext cx="8353043" cy="4972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43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942975" y="652339"/>
            <a:ext cx="9258300" cy="14899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Красная линия показываю границу между Европой и Азией. Слева от красной границы располагается Европа, а справа – Азия. </a:t>
            </a: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Граница Европы и Азии — Территория RUS">
            <a:extLst>
              <a:ext uri="{FF2B5EF4-FFF2-40B4-BE49-F238E27FC236}">
                <a16:creationId xmlns:a16="http://schemas.microsoft.com/office/drawing/2014/main" id="{EFA386C1-B7DF-7844-920C-FEC7E9F67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35" y="2292030"/>
            <a:ext cx="5840730" cy="423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811900-4916-F140-9046-DC2987C89991}"/>
              </a:ext>
            </a:extLst>
          </p:cNvPr>
          <p:cNvCxnSpPr>
            <a:cxnSpLocks/>
          </p:cNvCxnSpPr>
          <p:nvPr/>
        </p:nvCxnSpPr>
        <p:spPr>
          <a:xfrm flipH="1" flipV="1">
            <a:off x="2171701" y="4411550"/>
            <a:ext cx="2411729" cy="17576"/>
          </a:xfrm>
          <a:prstGeom prst="line">
            <a:avLst/>
          </a:prstGeom>
          <a:ln w="76200">
            <a:solidFill>
              <a:srgbClr val="FF41E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9EF0497-CDBF-944F-9222-92BE53523A31}"/>
              </a:ext>
            </a:extLst>
          </p:cNvPr>
          <p:cNvCxnSpPr>
            <a:cxnSpLocks/>
          </p:cNvCxnSpPr>
          <p:nvPr/>
        </p:nvCxnSpPr>
        <p:spPr>
          <a:xfrm flipH="1">
            <a:off x="8186738" y="3986213"/>
            <a:ext cx="1485900" cy="442913"/>
          </a:xfrm>
          <a:prstGeom prst="line">
            <a:avLst/>
          </a:prstGeom>
          <a:ln w="57150">
            <a:solidFill>
              <a:srgbClr val="FF41ED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2696A598-599B-0F42-B536-F244EA5CCA3D}"/>
              </a:ext>
            </a:extLst>
          </p:cNvPr>
          <p:cNvSpPr txBox="1">
            <a:spLocks/>
          </p:cNvSpPr>
          <p:nvPr/>
        </p:nvSpPr>
        <p:spPr>
          <a:xfrm>
            <a:off x="228600" y="2912077"/>
            <a:ext cx="3175635" cy="190023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Москва находится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 внутренней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части Европы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69AEF59-731A-574B-AFC3-84923BC9F852}"/>
              </a:ext>
            </a:extLst>
          </p:cNvPr>
          <p:cNvSpPr txBox="1">
            <a:spLocks/>
          </p:cNvSpPr>
          <p:nvPr/>
        </p:nvSpPr>
        <p:spPr>
          <a:xfrm>
            <a:off x="9310366" y="2292030"/>
            <a:ext cx="3832198" cy="190023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Новосибирск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находятся во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внешней части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Европы </a:t>
            </a:r>
          </a:p>
        </p:txBody>
      </p:sp>
    </p:spTree>
    <p:extLst>
      <p:ext uri="{BB962C8B-B14F-4D97-AF65-F5344CB8AC3E}">
        <p14:creationId xmlns:p14="http://schemas.microsoft.com/office/powerpoint/2010/main" val="14895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B508B-30DC-E246-B1A9-C1297BB6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9" r="12841"/>
          <a:stretch/>
        </p:blipFill>
        <p:spPr>
          <a:xfrm>
            <a:off x="0" y="0"/>
            <a:ext cx="7348619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7470183" y="1644230"/>
            <a:ext cx="4721817" cy="14899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 внутренней или внешней части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Европы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находится город Екатеринбург? 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21E3C53-BCAE-0A42-B4BE-AFFC8139955F}"/>
              </a:ext>
            </a:extLst>
          </p:cNvPr>
          <p:cNvSpPr/>
          <p:nvPr/>
        </p:nvSpPr>
        <p:spPr>
          <a:xfrm>
            <a:off x="4014061" y="3134183"/>
            <a:ext cx="1363851" cy="414929"/>
          </a:xfrm>
          <a:prstGeom prst="ellipse">
            <a:avLst/>
          </a:prstGeom>
          <a:noFill/>
          <a:ln w="28575">
            <a:solidFill>
              <a:srgbClr val="FF41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719D16F-B745-E645-9372-14558467EE63}"/>
              </a:ext>
            </a:extLst>
          </p:cNvPr>
          <p:cNvSpPr txBox="1">
            <a:spLocks/>
          </p:cNvSpPr>
          <p:nvPr/>
        </p:nvSpPr>
        <p:spPr>
          <a:xfrm>
            <a:off x="7470183" y="4511415"/>
            <a:ext cx="4721817" cy="14899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Ответ: во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внешней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части Европы 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B508B-30DC-E246-B1A9-C1297BB6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9" r="12841"/>
          <a:stretch/>
        </p:blipFill>
        <p:spPr>
          <a:xfrm>
            <a:off x="0" y="0"/>
            <a:ext cx="7348619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D33240E-A895-8647-94D0-FA0F3DEE3930}"/>
              </a:ext>
            </a:extLst>
          </p:cNvPr>
          <p:cNvSpPr txBox="1">
            <a:spLocks/>
          </p:cNvSpPr>
          <p:nvPr/>
        </p:nvSpPr>
        <p:spPr>
          <a:xfrm>
            <a:off x="7470183" y="1644230"/>
            <a:ext cx="4721817" cy="14899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 внутренней или внешней части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Азии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находится город Екатеринбург?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21E3C53-BCAE-0A42-B4BE-AFFC8139955F}"/>
              </a:ext>
            </a:extLst>
          </p:cNvPr>
          <p:cNvSpPr/>
          <p:nvPr/>
        </p:nvSpPr>
        <p:spPr>
          <a:xfrm>
            <a:off x="4014061" y="3134183"/>
            <a:ext cx="1363851" cy="414929"/>
          </a:xfrm>
          <a:prstGeom prst="ellipse">
            <a:avLst/>
          </a:prstGeom>
          <a:noFill/>
          <a:ln w="28575">
            <a:solidFill>
              <a:srgbClr val="FF41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DD4C1AE-E3EC-4F49-855D-5887747352AC}"/>
              </a:ext>
            </a:extLst>
          </p:cNvPr>
          <p:cNvSpPr txBox="1">
            <a:spLocks/>
          </p:cNvSpPr>
          <p:nvPr/>
        </p:nvSpPr>
        <p:spPr>
          <a:xfrm>
            <a:off x="7470183" y="4511415"/>
            <a:ext cx="4721817" cy="14899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Ответ: во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внутренней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части Азии 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ФИЗМИНУТКА</a:t>
            </a:r>
          </a:p>
        </p:txBody>
      </p:sp>
      <p:pic>
        <p:nvPicPr>
          <p:cNvPr id="3074" name="Picture 2" descr="Музыкальная физкультминутка для детей со словами и движениями. Методика  проведения физкультминуток">
            <a:extLst>
              <a:ext uri="{FF2B5EF4-FFF2-40B4-BE49-F238E27FC236}">
                <a16:creationId xmlns:a16="http://schemas.microsoft.com/office/drawing/2014/main" id="{7DB6F22F-FCD3-C647-933F-2E6F5145F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/>
          <a:stretch/>
        </p:blipFill>
        <p:spPr bwMode="auto">
          <a:xfrm>
            <a:off x="7327856" y="939197"/>
            <a:ext cx="4461188" cy="5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AEDB3C-9283-CF45-9C34-8EF3EDB1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Встанем дружно мы все в ряд,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чтобы показать заряд!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Мощи у нас с вами много!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Мы покажем осьминога.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А теперь покажем рыбу.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А потом снежную глыбу.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Мы не будем унывать и продолжим изучать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темы интересные, для ума полезные! </a:t>
            </a:r>
          </a:p>
        </p:txBody>
      </p:sp>
    </p:spTree>
    <p:extLst>
      <p:ext uri="{BB962C8B-B14F-4D97-AF65-F5344CB8AC3E}">
        <p14:creationId xmlns:p14="http://schemas.microsoft.com/office/powerpoint/2010/main" val="31752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4A32-507B-0147-9299-AE51538D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Настроение каково?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922B9-D181-2043-8E05-CA512577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561" y="2598238"/>
            <a:ext cx="2511976" cy="5076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ХОРОШЕЕ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60FE80-A29C-234D-B515-5E18BAE2FC89}"/>
              </a:ext>
            </a:extLst>
          </p:cNvPr>
          <p:cNvSpPr/>
          <p:nvPr/>
        </p:nvSpPr>
        <p:spPr>
          <a:xfrm>
            <a:off x="914399" y="2111096"/>
            <a:ext cx="1481959" cy="148195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0A6531C-12C6-9541-83E5-FDE347534FEE}"/>
              </a:ext>
            </a:extLst>
          </p:cNvPr>
          <p:cNvSpPr/>
          <p:nvPr/>
        </p:nvSpPr>
        <p:spPr>
          <a:xfrm>
            <a:off x="914399" y="4449647"/>
            <a:ext cx="1481959" cy="14819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CA8EB60-F1A7-F942-9C22-A3BA8CD34ED4}"/>
              </a:ext>
            </a:extLst>
          </p:cNvPr>
          <p:cNvSpPr/>
          <p:nvPr/>
        </p:nvSpPr>
        <p:spPr>
          <a:xfrm>
            <a:off x="5749157" y="2111095"/>
            <a:ext cx="1481959" cy="14819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88A033-1877-8248-B542-428E014762EA}"/>
              </a:ext>
            </a:extLst>
          </p:cNvPr>
          <p:cNvSpPr/>
          <p:nvPr/>
        </p:nvSpPr>
        <p:spPr>
          <a:xfrm>
            <a:off x="5749157" y="4449646"/>
            <a:ext cx="1481959" cy="14819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974ACAE-3FC0-4B49-959F-502F40659718}"/>
              </a:ext>
            </a:extLst>
          </p:cNvPr>
          <p:cNvSpPr txBox="1">
            <a:spLocks/>
          </p:cNvSpPr>
          <p:nvPr/>
        </p:nvSpPr>
        <p:spPr>
          <a:xfrm>
            <a:off x="2627581" y="4994596"/>
            <a:ext cx="2837799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НОРМАЛЬНОЕ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E2F2FAD-21C0-7F4D-AC95-4A3106CBF6B7}"/>
              </a:ext>
            </a:extLst>
          </p:cNvPr>
          <p:cNvSpPr txBox="1">
            <a:spLocks/>
          </p:cNvSpPr>
          <p:nvPr/>
        </p:nvSpPr>
        <p:spPr>
          <a:xfrm>
            <a:off x="7514893" y="4936789"/>
            <a:ext cx="2511976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НЕ ЗНАЮ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F28122F-FF4D-FF43-AF38-2AED1C82C1D5}"/>
              </a:ext>
            </a:extLst>
          </p:cNvPr>
          <p:cNvSpPr txBox="1">
            <a:spLocks/>
          </p:cNvSpPr>
          <p:nvPr/>
        </p:nvSpPr>
        <p:spPr>
          <a:xfrm>
            <a:off x="7441319" y="2562495"/>
            <a:ext cx="4099040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ПЛОХОЕ ИЛИ ГРУСТНОЕ</a:t>
            </a:r>
          </a:p>
        </p:txBody>
      </p:sp>
    </p:spTree>
    <p:extLst>
      <p:ext uri="{BB962C8B-B14F-4D97-AF65-F5344CB8AC3E}">
        <p14:creationId xmlns:p14="http://schemas.microsoft.com/office/powerpoint/2010/main" val="40773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ВОЗЬМИТЕ КАРТОЧКУ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ED0F1-FE43-194B-97F9-E7BA22E62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0848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33FEFC-65CC-4D4D-AE35-98AFA4F83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95290"/>
              </p:ext>
            </p:extLst>
          </p:nvPr>
        </p:nvGraphicFramePr>
        <p:xfrm>
          <a:off x="1024128" y="1805861"/>
          <a:ext cx="3573651" cy="472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3" imgW="3784600" imgH="5003800" progId="PBrush">
                  <p:embed/>
                </p:oleObj>
              </mc:Choice>
              <mc:Fallback>
                <p:oleObj r:id="rId3" imgW="3784600" imgH="500380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128" y="1805861"/>
                        <a:ext cx="3573651" cy="4724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56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нового мы сегодня узнали? чему мы сегодня научились?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FFB1D-743C-0D41-9A45-B1C50D010715}"/>
              </a:ext>
            </a:extLst>
          </p:cNvPr>
          <p:cNvSpPr txBox="1"/>
          <p:nvPr/>
        </p:nvSpPr>
        <p:spPr>
          <a:xfrm>
            <a:off x="1024128" y="2296776"/>
            <a:ext cx="886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Слово линия произошло от латинского слова 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linea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», что в переводе лён, льняная нить, шнур, верёвка.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4D902-A1D4-BA46-9C91-364AB0AF17E5}"/>
              </a:ext>
            </a:extLst>
          </p:cNvPr>
          <p:cNvSpPr txBox="1"/>
          <p:nvPr/>
        </p:nvSpPr>
        <p:spPr>
          <a:xfrm>
            <a:off x="1024128" y="3607118"/>
            <a:ext cx="886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Узнали, что линии бывают замкнутые и незамкнутые, самопересекающиеся и без самопересечений.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3BF2D-CB5C-F448-A4F3-BC9BECE0C633}"/>
              </a:ext>
            </a:extLst>
          </p:cNvPr>
          <p:cNvSpPr txBox="1"/>
          <p:nvPr/>
        </p:nvSpPr>
        <p:spPr>
          <a:xfrm>
            <a:off x="1024128" y="4917460"/>
            <a:ext cx="886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 замкнутой линии есть внутренняя и внешняя области.</a:t>
            </a:r>
          </a:p>
          <a:p>
            <a:pPr algn="just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6A9B6-E694-2E47-9678-B52660975E3C}"/>
              </a:ext>
            </a:extLst>
          </p:cNvPr>
          <p:cNvSpPr txBox="1"/>
          <p:nvPr/>
        </p:nvSpPr>
        <p:spPr>
          <a:xfrm>
            <a:off x="1024128" y="5754369"/>
            <a:ext cx="87398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Научились с помощью верёвки выкладывать различные линии.</a:t>
            </a:r>
          </a:p>
          <a:p>
            <a:pPr algn="just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2BCCD1-75F4-1E44-9070-0F97C7007E3D}"/>
              </a:ext>
            </a:extLst>
          </p:cNvPr>
          <p:cNvSpPr/>
          <p:nvPr/>
        </p:nvSpPr>
        <p:spPr>
          <a:xfrm>
            <a:off x="604433" y="2432131"/>
            <a:ext cx="271588" cy="2715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43C5037-D00E-0C46-A15C-C1E3CA7C18F1}"/>
              </a:ext>
            </a:extLst>
          </p:cNvPr>
          <p:cNvSpPr/>
          <p:nvPr/>
        </p:nvSpPr>
        <p:spPr>
          <a:xfrm>
            <a:off x="604433" y="3733798"/>
            <a:ext cx="271588" cy="2715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8E28298-874A-5B49-A307-AB216795093F}"/>
              </a:ext>
            </a:extLst>
          </p:cNvPr>
          <p:cNvSpPr/>
          <p:nvPr/>
        </p:nvSpPr>
        <p:spPr>
          <a:xfrm>
            <a:off x="604433" y="5035466"/>
            <a:ext cx="271588" cy="271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966055F-7F0F-5C4B-86DE-ADECFAAA9D1A}"/>
              </a:ext>
            </a:extLst>
          </p:cNvPr>
          <p:cNvSpPr/>
          <p:nvPr/>
        </p:nvSpPr>
        <p:spPr>
          <a:xfrm>
            <a:off x="604433" y="5873774"/>
            <a:ext cx="271588" cy="27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4A32-507B-0147-9299-AE51538D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КАК ПОРАБОТАЛИ НА УРОКЕ?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922B9-D181-2043-8E05-CA512577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561" y="2598238"/>
            <a:ext cx="2511976" cy="507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– ОТЛИЧНО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60FE80-A29C-234D-B515-5E18BAE2FC89}"/>
              </a:ext>
            </a:extLst>
          </p:cNvPr>
          <p:cNvSpPr/>
          <p:nvPr/>
        </p:nvSpPr>
        <p:spPr>
          <a:xfrm>
            <a:off x="914399" y="2111096"/>
            <a:ext cx="1481959" cy="148195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0A6531C-12C6-9541-83E5-FDE347534FEE}"/>
              </a:ext>
            </a:extLst>
          </p:cNvPr>
          <p:cNvSpPr/>
          <p:nvPr/>
        </p:nvSpPr>
        <p:spPr>
          <a:xfrm>
            <a:off x="914399" y="4449647"/>
            <a:ext cx="1481959" cy="14819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CA8EB60-F1A7-F942-9C22-A3BA8CD34ED4}"/>
              </a:ext>
            </a:extLst>
          </p:cNvPr>
          <p:cNvSpPr/>
          <p:nvPr/>
        </p:nvSpPr>
        <p:spPr>
          <a:xfrm>
            <a:off x="5749157" y="2111095"/>
            <a:ext cx="1481959" cy="14819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88A033-1877-8248-B542-428E014762EA}"/>
              </a:ext>
            </a:extLst>
          </p:cNvPr>
          <p:cNvSpPr/>
          <p:nvPr/>
        </p:nvSpPr>
        <p:spPr>
          <a:xfrm>
            <a:off x="5749157" y="4449646"/>
            <a:ext cx="1481959" cy="14819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974ACAE-3FC0-4B49-959F-502F40659718}"/>
              </a:ext>
            </a:extLst>
          </p:cNvPr>
          <p:cNvSpPr txBox="1">
            <a:spLocks/>
          </p:cNvSpPr>
          <p:nvPr/>
        </p:nvSpPr>
        <p:spPr>
          <a:xfrm>
            <a:off x="2627581" y="4994596"/>
            <a:ext cx="2837799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НОРМАЛЬНО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E2F2FAD-21C0-7F4D-AC95-4A3106CBF6B7}"/>
              </a:ext>
            </a:extLst>
          </p:cNvPr>
          <p:cNvSpPr txBox="1">
            <a:spLocks/>
          </p:cNvSpPr>
          <p:nvPr/>
        </p:nvSpPr>
        <p:spPr>
          <a:xfrm>
            <a:off x="7514893" y="4936789"/>
            <a:ext cx="2511976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НЕ ЗНАЮ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F28122F-FF4D-FF43-AF38-2AED1C82C1D5}"/>
              </a:ext>
            </a:extLst>
          </p:cNvPr>
          <p:cNvSpPr txBox="1">
            <a:spLocks/>
          </p:cNvSpPr>
          <p:nvPr/>
        </p:nvSpPr>
        <p:spPr>
          <a:xfrm>
            <a:off x="7441319" y="2562495"/>
            <a:ext cx="4099040" cy="50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ЛЕНИЛСЯ</a:t>
            </a:r>
          </a:p>
        </p:txBody>
      </p:sp>
    </p:spTree>
    <p:extLst>
      <p:ext uri="{BB962C8B-B14F-4D97-AF65-F5344CB8AC3E}">
        <p14:creationId xmlns:p14="http://schemas.microsoft.com/office/powerpoint/2010/main" val="39409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4D951A-3093-8F44-9BE9-008C749759B7}"/>
              </a:ext>
            </a:extLst>
          </p:cNvPr>
          <p:cNvSpPr/>
          <p:nvPr/>
        </p:nvSpPr>
        <p:spPr>
          <a:xfrm>
            <a:off x="1864962" y="2437108"/>
            <a:ext cx="8462075" cy="1983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B3F84-4FAD-A94D-AE2D-BC2EC86677A3}"/>
              </a:ext>
            </a:extLst>
          </p:cNvPr>
          <p:cNvSpPr txBox="1">
            <a:spLocks/>
          </p:cNvSpPr>
          <p:nvPr/>
        </p:nvSpPr>
        <p:spPr>
          <a:xfrm>
            <a:off x="1864961" y="3113145"/>
            <a:ext cx="8462075" cy="885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19128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Fs of Books - 100 Animated Images">
            <a:extLst>
              <a:ext uri="{FF2B5EF4-FFF2-40B4-BE49-F238E27FC236}">
                <a16:creationId xmlns:a16="http://schemas.microsoft.com/office/drawing/2014/main" id="{8753D5A7-5C67-BF41-95AC-1298F959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" y="1469760"/>
            <a:ext cx="10918654" cy="67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Знакомство с учебником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EDB3C-9283-CF45-9C34-8EF3EDB1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3"/>
            <a:ext cx="10515600" cy="633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Открываем учебник на странице 3</a:t>
            </a:r>
          </a:p>
        </p:txBody>
      </p:sp>
    </p:spTree>
    <p:extLst>
      <p:ext uri="{BB962C8B-B14F-4D97-AF65-F5344CB8AC3E}">
        <p14:creationId xmlns:p14="http://schemas.microsoft.com/office/powerpoint/2010/main" val="204195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общего у этих картинок?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459DF8-B315-3E4E-81CA-4894F79A2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06"/>
          <a:stretch/>
        </p:blipFill>
        <p:spPr>
          <a:xfrm>
            <a:off x="2238825" y="1906104"/>
            <a:ext cx="5419379" cy="35441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AF27D2-6B6B-0541-88E0-D5D2E74EC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68" t="64894"/>
          <a:stretch/>
        </p:blipFill>
        <p:spPr>
          <a:xfrm>
            <a:off x="7400048" y="3509086"/>
            <a:ext cx="2684334" cy="1917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21A30F-E106-A847-9340-B8AC0950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94" r="50468"/>
          <a:stretch/>
        </p:blipFill>
        <p:spPr>
          <a:xfrm>
            <a:off x="7558798" y="1906104"/>
            <a:ext cx="2684334" cy="1917307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AB3B396C-BE6C-314F-91B7-FB137C2D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948" y="5875610"/>
            <a:ext cx="2010104" cy="633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Ответ: Линии</a:t>
            </a:r>
          </a:p>
        </p:txBody>
      </p:sp>
    </p:spTree>
    <p:extLst>
      <p:ext uri="{BB962C8B-B14F-4D97-AF65-F5344CB8AC3E}">
        <p14:creationId xmlns:p14="http://schemas.microsoft.com/office/powerpoint/2010/main" val="17276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Отгадайте загадку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AB3B396C-BE6C-314F-91B7-FB137C2D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634" y="5738442"/>
            <a:ext cx="2774731" cy="633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Ответ: Карандаш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FFB1D-743C-0D41-9A45-B1C50D010715}"/>
              </a:ext>
            </a:extLst>
          </p:cNvPr>
          <p:cNvSpPr txBox="1"/>
          <p:nvPr/>
        </p:nvSpPr>
        <p:spPr>
          <a:xfrm>
            <a:off x="1024128" y="248275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Ручки друг в шкафу лежит,</a:t>
            </a:r>
          </a:p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Он точилкой дорожит,</a:t>
            </a:r>
          </a:p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Верный он помощник наш</a:t>
            </a:r>
          </a:p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Ну, конечно, ……</a:t>
            </a:r>
          </a:p>
        </p:txBody>
      </p:sp>
      <p:pic>
        <p:nvPicPr>
          <p:cNvPr id="5122" name="Picture 2" descr="Pencil PNG Free Images with Transparent Background - (86 Free Downloads)">
            <a:extLst>
              <a:ext uri="{FF2B5EF4-FFF2-40B4-BE49-F238E27FC236}">
                <a16:creationId xmlns:a16="http://schemas.microsoft.com/office/drawing/2014/main" id="{88F885EC-8B59-3B42-B7CD-016C25F0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2370">
            <a:off x="7135028" y="1301463"/>
            <a:ext cx="3898545" cy="37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ДРЕВНИЕ ВРЕМЕНА</a:t>
            </a:r>
          </a:p>
        </p:txBody>
      </p:sp>
      <p:pic>
        <p:nvPicPr>
          <p:cNvPr id="6" name="Рисунок 5" descr="В Австралии найден сделанный аборигенами древнейший наскальный рисунок  кенгуру ::Первый Севастопольский">
            <a:extLst>
              <a:ext uri="{FF2B5EF4-FFF2-40B4-BE49-F238E27FC236}">
                <a16:creationId xmlns:a16="http://schemas.microsoft.com/office/drawing/2014/main" id="{AEBD2EA4-EBD0-DE40-9B34-FE611C1624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6" y="2114375"/>
            <a:ext cx="5427281" cy="334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 чём может рассказать наскальная живопись">
            <a:extLst>
              <a:ext uri="{FF2B5EF4-FFF2-40B4-BE49-F238E27FC236}">
                <a16:creationId xmlns:a16="http://schemas.microsoft.com/office/drawing/2014/main" id="{01600E3B-11D9-5942-AAB3-CBABB0E2ECF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7"/>
          <a:stretch/>
        </p:blipFill>
        <p:spPr bwMode="auto">
          <a:xfrm>
            <a:off x="6392237" y="2114375"/>
            <a:ext cx="5316287" cy="334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B85A286-6EB0-F244-AB61-2A05D518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ЛИНИЯ – ЭТО…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AB3B396C-BE6C-314F-91B7-FB137C2D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2579"/>
            <a:ext cx="6259541" cy="2880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переводе с латинского языка 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linea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» — это лён, льняная нить, шнур, верёвка.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9A589F-C63A-2046-8833-6637CC092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5" b="5708"/>
          <a:stretch/>
        </p:blipFill>
        <p:spPr>
          <a:xfrm rot="5400000">
            <a:off x="6257187" y="1026483"/>
            <a:ext cx="6842234" cy="4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F4C0A-3464-3A45-B696-03D8B7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чем отличие?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0BB831-5137-F044-B24D-27485EFA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2084832"/>
            <a:ext cx="28875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FE9F2E-D931-694F-A8AE-AF28D192C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48721"/>
              </p:ext>
            </p:extLst>
          </p:nvPr>
        </p:nvGraphicFramePr>
        <p:xfrm>
          <a:off x="742949" y="2084832"/>
          <a:ext cx="7013787" cy="398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3676650" imgH="2089150" progId="PBrush">
                  <p:embed/>
                </p:oleObj>
              </mc:Choice>
              <mc:Fallback>
                <p:oleObj r:id="rId3" imgW="3676650" imgH="208915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9" y="2084832"/>
                        <a:ext cx="7013787" cy="398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 descr="Текстура Тектура,нежно-голубой градиент. - AVATAN PLUS">
            <a:extLst>
              <a:ext uri="{FF2B5EF4-FFF2-40B4-BE49-F238E27FC236}">
                <a16:creationId xmlns:a16="http://schemas.microsoft.com/office/drawing/2014/main" id="{AD38ECFB-A5F0-3147-BF02-47FDD32D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87242" y="1454943"/>
            <a:ext cx="7037942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9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B0BB831-5137-F044-B24D-27485EFA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2084832"/>
            <a:ext cx="28875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618C8E-3F4F-7A41-AB9C-70F01BA5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671B78-4954-FE4D-B4C7-7A83BC38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885829"/>
            <a:ext cx="32330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D6CB35-CE44-E840-89C0-624D195F1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62"/>
          <a:stretch/>
        </p:blipFill>
        <p:spPr>
          <a:xfrm>
            <a:off x="831850" y="882650"/>
            <a:ext cx="10528300" cy="29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1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{103CF9D5-D2F6-FB47-8021-F267F4334640}tf10001061</Template>
  <TotalTime>167</TotalTime>
  <Words>387</Words>
  <Application>Microsoft Macintosh PowerPoint</Application>
  <PresentationFormat>Широкоэкранный</PresentationFormat>
  <Paragraphs>66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 3</vt:lpstr>
      <vt:lpstr>Интеграл</vt:lpstr>
      <vt:lpstr>PBrush</vt:lpstr>
      <vt:lpstr>РАЗНООБРАЗНЫЙ МИР ЛИНИЙ </vt:lpstr>
      <vt:lpstr>Настроение каково? </vt:lpstr>
      <vt:lpstr>Знакомство с учебником</vt:lpstr>
      <vt:lpstr>Что общего у этих картинок?</vt:lpstr>
      <vt:lpstr>Отгадайте загадку</vt:lpstr>
      <vt:lpstr>ДРЕВНИЕ ВРЕМЕНА</vt:lpstr>
      <vt:lpstr>ЛИНИЯ – ЭТО…</vt:lpstr>
      <vt:lpstr>В чем отличие?</vt:lpstr>
      <vt:lpstr>Презентация PowerPoint</vt:lpstr>
      <vt:lpstr>Посмотрим еще раз </vt:lpstr>
      <vt:lpstr>Посмотрим еще раз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ВОЗЬМИТЕ КАРТОЧКУ</vt:lpstr>
      <vt:lpstr>Что нового мы сегодня узнали? чему мы сегодня научились?</vt:lpstr>
      <vt:lpstr>КАК ПОРАБОТАЛИ НА УРОКЕ?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РАЗНООБРАЗНЫЙ МИР ЛИНИЙ </dc:title>
  <dc:creator>Microsoft Office User</dc:creator>
  <cp:lastModifiedBy>Microsoft Office User</cp:lastModifiedBy>
  <cp:revision>2</cp:revision>
  <dcterms:created xsi:type="dcterms:W3CDTF">2022-06-12T14:10:48Z</dcterms:created>
  <dcterms:modified xsi:type="dcterms:W3CDTF">2022-06-12T16:57:53Z</dcterms:modified>
</cp:coreProperties>
</file>