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9" r:id="rId9"/>
    <p:sldId id="257" r:id="rId10"/>
    <p:sldId id="268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4"/>
  </p:normalViewPr>
  <p:slideViewPr>
    <p:cSldViewPr snapToGrid="0" snapToObjects="1">
      <p:cViewPr varScale="1">
        <p:scale>
          <a:sx n="90" d="100"/>
          <a:sy n="90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C1F9C90-5D58-D549-BD24-17645506E58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DC0BF45-E9C8-474C-92BD-BA647716394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47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9C90-5D58-D549-BD24-17645506E58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BF45-E9C8-474C-92BD-BA6477163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23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9C90-5D58-D549-BD24-17645506E58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BF45-E9C8-474C-92BD-BA647716394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22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9C90-5D58-D549-BD24-17645506E58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BF45-E9C8-474C-92BD-BA64771639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189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9C90-5D58-D549-BD24-17645506E58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BF45-E9C8-474C-92BD-BA6477163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723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9C90-5D58-D549-BD24-17645506E58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BF45-E9C8-474C-92BD-BA647716394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109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9C90-5D58-D549-BD24-17645506E58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BF45-E9C8-474C-92BD-BA647716394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451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9C90-5D58-D549-BD24-17645506E58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BF45-E9C8-474C-92BD-BA647716394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640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9C90-5D58-D549-BD24-17645506E58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BF45-E9C8-474C-92BD-BA647716394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09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9C90-5D58-D549-BD24-17645506E58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BF45-E9C8-474C-92BD-BA6477163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9C90-5D58-D549-BD24-17645506E58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BF45-E9C8-474C-92BD-BA647716394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54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9C90-5D58-D549-BD24-17645506E58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BF45-E9C8-474C-92BD-BA6477163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96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9C90-5D58-D549-BD24-17645506E58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BF45-E9C8-474C-92BD-BA647716394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33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9C90-5D58-D549-BD24-17645506E58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BF45-E9C8-474C-92BD-BA647716394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20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9C90-5D58-D549-BD24-17645506E58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BF45-E9C8-474C-92BD-BA6477163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9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9C90-5D58-D549-BD24-17645506E58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BF45-E9C8-474C-92BD-BA647716394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33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9C90-5D58-D549-BD24-17645506E58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BF45-E9C8-474C-92BD-BA6477163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0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1F9C90-5D58-D549-BD24-17645506E58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C0BF45-E9C8-474C-92BD-BA6477163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98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5E084-90D1-1E4C-82C8-4798C9F455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Чтение и составление таблиц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23419C-6F3F-8F4F-9404-24FC19B61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977086"/>
            <a:ext cx="6815669" cy="1320802"/>
          </a:xfrm>
        </p:spPr>
        <p:txBody>
          <a:bodyPr>
            <a:normAutofit/>
          </a:bodyPr>
          <a:lstStyle/>
          <a:p>
            <a:pPr algn="r">
              <a:lnSpc>
                <a:spcPct val="60000"/>
              </a:lnSpc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Выполнила: учитель математики</a:t>
            </a:r>
          </a:p>
          <a:p>
            <a:pPr algn="r">
              <a:lnSpc>
                <a:spcPct val="60000"/>
              </a:lnSpc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МАОУ СОШ № 17 города Тюмени</a:t>
            </a:r>
          </a:p>
          <a:p>
            <a:pPr algn="r">
              <a:lnSpc>
                <a:spcPct val="60000"/>
              </a:lnSpc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Чернышева Юлия Андреевна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10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AF39F-DC89-2847-B5B0-F9796ECBECD2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91594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Пример таблицы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9EA73C22-E2A8-F346-A672-2FE648A85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080153"/>
              </p:ext>
            </p:extLst>
          </p:nvPr>
        </p:nvGraphicFramePr>
        <p:xfrm>
          <a:off x="1663701" y="2119746"/>
          <a:ext cx="8864600" cy="36298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6263">
                  <a:extLst>
                    <a:ext uri="{9D8B030D-6E8A-4147-A177-3AD203B41FA5}">
                      <a16:colId xmlns:a16="http://schemas.microsoft.com/office/drawing/2014/main" val="612473619"/>
                    </a:ext>
                  </a:extLst>
                </a:gridCol>
                <a:gridCol w="3616037">
                  <a:extLst>
                    <a:ext uri="{9D8B030D-6E8A-4147-A177-3AD203B41FA5}">
                      <a16:colId xmlns:a16="http://schemas.microsoft.com/office/drawing/2014/main" val="4254785459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6975985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3028692189"/>
                    </a:ext>
                  </a:extLst>
                </a:gridCol>
              </a:tblGrid>
              <a:tr h="5185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Предмет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Количество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Стоимость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9433099"/>
                  </a:ext>
                </a:extLst>
              </a:tr>
              <a:tr h="5185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Яблоко красное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 шт.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20 рублей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3206876"/>
                  </a:ext>
                </a:extLst>
              </a:tr>
              <a:tr h="5185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Яблоко зеленое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 шт.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25 рублей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0144482"/>
                  </a:ext>
                </a:extLst>
              </a:tr>
              <a:tr h="5185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Груша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 шт.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28 рублей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7994181"/>
                  </a:ext>
                </a:extLst>
              </a:tr>
              <a:tr h="5185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Бутылка воды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 шт.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26 рублей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676505"/>
                  </a:ext>
                </a:extLst>
              </a:tr>
              <a:tr h="5185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Газета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 шт.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43 рублей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764778"/>
                  </a:ext>
                </a:extLst>
              </a:tr>
              <a:tr h="5185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Кроссворды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 шт.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38 рублей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262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436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630E8-B9D2-3A46-BDE1-8E7A7E412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Физминутка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3B6A3F-7402-8247-A3A2-543E99A87A4B}"/>
              </a:ext>
            </a:extLst>
          </p:cNvPr>
          <p:cNvSpPr txBox="1">
            <a:spLocks/>
          </p:cNvSpPr>
          <p:nvPr/>
        </p:nvSpPr>
        <p:spPr>
          <a:xfrm>
            <a:off x="1295402" y="2714095"/>
            <a:ext cx="9601196" cy="331893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Мы писали, мы решали и немножечко устали. </a:t>
            </a:r>
          </a:p>
          <a:p>
            <a:pPr marL="0" indent="0">
              <a:buNone/>
            </a:pPr>
            <a:r>
              <a:rPr lang="ru-RU" sz="2800" dirty="0"/>
              <a:t>Чтобы нам себя взбодрить, нужно встать и повторить:</a:t>
            </a:r>
          </a:p>
          <a:p>
            <a:pPr marL="0" indent="0">
              <a:buNone/>
            </a:pPr>
            <a:r>
              <a:rPr lang="ru-RU" sz="2800" dirty="0"/>
              <a:t>Один раз наклон вперед, в лево, в право поворот.</a:t>
            </a:r>
          </a:p>
          <a:p>
            <a:pPr marL="0" indent="0">
              <a:buNone/>
            </a:pPr>
            <a:r>
              <a:rPr lang="ru-RU" sz="2800" dirty="0"/>
              <a:t>Покрутить назад руками и тряхнуть двумя ногами.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329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E55CA81-42BC-D148-BE3E-751E5F5EB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237961"/>
              </p:ext>
            </p:extLst>
          </p:nvPr>
        </p:nvGraphicFramePr>
        <p:xfrm>
          <a:off x="2015523" y="2022844"/>
          <a:ext cx="8180170" cy="3279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698">
                  <a:extLst>
                    <a:ext uri="{9D8B030D-6E8A-4147-A177-3AD203B41FA5}">
                      <a16:colId xmlns:a16="http://schemas.microsoft.com/office/drawing/2014/main" val="3976121032"/>
                    </a:ext>
                  </a:extLst>
                </a:gridCol>
                <a:gridCol w="2560162">
                  <a:extLst>
                    <a:ext uri="{9D8B030D-6E8A-4147-A177-3AD203B41FA5}">
                      <a16:colId xmlns:a16="http://schemas.microsoft.com/office/drawing/2014/main" val="637192849"/>
                    </a:ext>
                  </a:extLst>
                </a:gridCol>
                <a:gridCol w="1762190">
                  <a:extLst>
                    <a:ext uri="{9D8B030D-6E8A-4147-A177-3AD203B41FA5}">
                      <a16:colId xmlns:a16="http://schemas.microsoft.com/office/drawing/2014/main" val="4006088980"/>
                    </a:ext>
                  </a:extLst>
                </a:gridCol>
                <a:gridCol w="1657060">
                  <a:extLst>
                    <a:ext uri="{9D8B030D-6E8A-4147-A177-3AD203B41FA5}">
                      <a16:colId xmlns:a16="http://schemas.microsoft.com/office/drawing/2014/main" val="1486689015"/>
                    </a:ext>
                  </a:extLst>
                </a:gridCol>
                <a:gridCol w="1657060">
                  <a:extLst>
                    <a:ext uri="{9D8B030D-6E8A-4147-A177-3AD203B41FA5}">
                      <a16:colId xmlns:a16="http://schemas.microsoft.com/office/drawing/2014/main" val="1448124923"/>
                    </a:ext>
                  </a:extLst>
                </a:gridCol>
              </a:tblGrid>
              <a:tr h="71669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Поезд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Время прибытия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Время стоянки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Время отбытия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2940441"/>
                  </a:ext>
                </a:extLst>
              </a:tr>
              <a:tr h="51256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Ласточка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9:30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40 мин.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315632"/>
                  </a:ext>
                </a:extLst>
              </a:tr>
              <a:tr h="51256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Париж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12:15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 ч. 30 мин.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2151893"/>
                  </a:ext>
                </a:extLst>
              </a:tr>
              <a:tr h="51256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Ямал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13:05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25 мин.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6394592"/>
                  </a:ext>
                </a:extLst>
              </a:tr>
              <a:tr h="51256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Сапсан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16:25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 ч. 5 мин.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309859"/>
                  </a:ext>
                </a:extLst>
              </a:tr>
              <a:tr h="51256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Экспресс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18:35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25 мин.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07004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EDDABA4-DCF0-8E42-BD58-D8DF779AFB89}"/>
              </a:ext>
            </a:extLst>
          </p:cNvPr>
          <p:cNvSpPr txBox="1"/>
          <p:nvPr/>
        </p:nvSpPr>
        <p:spPr>
          <a:xfrm>
            <a:off x="8910593" y="2799003"/>
            <a:ext cx="889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10:10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F9A591-13F1-9E41-A943-C345DEBE57A4}"/>
              </a:ext>
            </a:extLst>
          </p:cNvPr>
          <p:cNvSpPr txBox="1"/>
          <p:nvPr/>
        </p:nvSpPr>
        <p:spPr>
          <a:xfrm>
            <a:off x="8910593" y="3311952"/>
            <a:ext cx="889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13:45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F4D361-AC2F-3046-B1DB-1BE31FC784CE}"/>
              </a:ext>
            </a:extLst>
          </p:cNvPr>
          <p:cNvSpPr txBox="1"/>
          <p:nvPr/>
        </p:nvSpPr>
        <p:spPr>
          <a:xfrm>
            <a:off x="8910593" y="3824901"/>
            <a:ext cx="889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13:30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2BACB-4E81-A343-8E90-D7BB9C85A80B}"/>
              </a:ext>
            </a:extLst>
          </p:cNvPr>
          <p:cNvSpPr txBox="1"/>
          <p:nvPr/>
        </p:nvSpPr>
        <p:spPr>
          <a:xfrm>
            <a:off x="8910593" y="4363578"/>
            <a:ext cx="889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18:30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E2D05-9A75-154C-93D8-B30A34F111E4}"/>
              </a:ext>
            </a:extLst>
          </p:cNvPr>
          <p:cNvSpPr txBox="1"/>
          <p:nvPr/>
        </p:nvSpPr>
        <p:spPr>
          <a:xfrm>
            <a:off x="8910593" y="4902255"/>
            <a:ext cx="889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19:00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F9E45EF-3B5A-E549-ACBF-990479B219C1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91594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Расписание поездов</a:t>
            </a:r>
          </a:p>
        </p:txBody>
      </p:sp>
    </p:spTree>
    <p:extLst>
      <p:ext uri="{BB962C8B-B14F-4D97-AF65-F5344CB8AC3E}">
        <p14:creationId xmlns:p14="http://schemas.microsoft.com/office/powerpoint/2010/main" val="20138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F9E45EF-3B5A-E549-ACBF-990479B219C1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91594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Расходы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9DEEB1A-92D5-504A-9D4E-8CE8F7F48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654099"/>
              </p:ext>
            </p:extLst>
          </p:nvPr>
        </p:nvGraphicFramePr>
        <p:xfrm>
          <a:off x="2044357" y="2239546"/>
          <a:ext cx="8128000" cy="28651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00359914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4248223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864061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63710919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33663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Июнь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Июль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87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Проживание</a:t>
                      </a:r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4800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5250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58137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Питание</a:t>
                      </a:r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3250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4128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3976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23690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Развлечение</a:t>
                      </a:r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2349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2169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3940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Бытовые расходы</a:t>
                      </a:r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4772198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r"/>
                      <a:r>
                        <a:rPr lang="ru-RU" dirty="0"/>
                        <a:t>Всего потрачено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36311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было</a:t>
                      </a:r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38 000</a:t>
                      </a:r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Остаток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51327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EDDABA4-DCF0-8E42-BD58-D8DF779AFB89}"/>
              </a:ext>
            </a:extLst>
          </p:cNvPr>
          <p:cNvSpPr txBox="1"/>
          <p:nvPr/>
        </p:nvSpPr>
        <p:spPr>
          <a:xfrm>
            <a:off x="8873523" y="2617913"/>
            <a:ext cx="889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15 350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D6720C-3DF6-384C-8F03-1CA150BB2CF5}"/>
              </a:ext>
            </a:extLst>
          </p:cNvPr>
          <p:cNvSpPr txBox="1"/>
          <p:nvPr/>
        </p:nvSpPr>
        <p:spPr>
          <a:xfrm>
            <a:off x="8873523" y="2996280"/>
            <a:ext cx="889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11 354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D0A9D0-3C7C-8549-8105-955928A5759B}"/>
              </a:ext>
            </a:extLst>
          </p:cNvPr>
          <p:cNvSpPr txBox="1"/>
          <p:nvPr/>
        </p:nvSpPr>
        <p:spPr>
          <a:xfrm>
            <a:off x="8873523" y="3374647"/>
            <a:ext cx="889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5708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402EEF-20AC-7141-A072-5D61C458BE18}"/>
              </a:ext>
            </a:extLst>
          </p:cNvPr>
          <p:cNvSpPr txBox="1"/>
          <p:nvPr/>
        </p:nvSpPr>
        <p:spPr>
          <a:xfrm>
            <a:off x="8873523" y="3839546"/>
            <a:ext cx="889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2406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7782B1-62D4-9949-AADB-EC77DA2368D8}"/>
              </a:ext>
            </a:extLst>
          </p:cNvPr>
          <p:cNvSpPr txBox="1"/>
          <p:nvPr/>
        </p:nvSpPr>
        <p:spPr>
          <a:xfrm>
            <a:off x="8873523" y="4367661"/>
            <a:ext cx="889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34 818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97391A-8ECB-BB4E-B8D8-350F5C640E31}"/>
              </a:ext>
            </a:extLst>
          </p:cNvPr>
          <p:cNvSpPr txBox="1"/>
          <p:nvPr/>
        </p:nvSpPr>
        <p:spPr>
          <a:xfrm>
            <a:off x="8873523" y="4745296"/>
            <a:ext cx="889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3182</a:t>
            </a:r>
          </a:p>
        </p:txBody>
      </p:sp>
    </p:spTree>
    <p:extLst>
      <p:ext uri="{BB962C8B-B14F-4D97-AF65-F5344CB8AC3E}">
        <p14:creationId xmlns:p14="http://schemas.microsoft.com/office/powerpoint/2010/main" val="11414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630E8-B9D2-3A46-BDE1-8E7A7E412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для вас прошел урок?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493B9B3-3730-BA4D-B25B-E47FFEDE575A}"/>
              </a:ext>
            </a:extLst>
          </p:cNvPr>
          <p:cNvSpPr txBox="1">
            <a:spLocks/>
          </p:cNvSpPr>
          <p:nvPr/>
        </p:nvSpPr>
        <p:spPr>
          <a:xfrm>
            <a:off x="2835369" y="2881094"/>
            <a:ext cx="1871078" cy="37814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2800" dirty="0"/>
              <a:t>– ОТЛИЧНО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D8CAEAB-BE4A-C74F-A091-934629E5312F}"/>
              </a:ext>
            </a:extLst>
          </p:cNvPr>
          <p:cNvSpPr/>
          <p:nvPr/>
        </p:nvSpPr>
        <p:spPr>
          <a:xfrm>
            <a:off x="1411034" y="2489200"/>
            <a:ext cx="1103855" cy="11038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5CC303E-C8C3-7740-9BCF-268A49AF69C5}"/>
              </a:ext>
            </a:extLst>
          </p:cNvPr>
          <p:cNvSpPr/>
          <p:nvPr/>
        </p:nvSpPr>
        <p:spPr>
          <a:xfrm>
            <a:off x="1411034" y="4827750"/>
            <a:ext cx="1103855" cy="110385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94C91E4-1417-854E-AC26-E9BBE9EC674F}"/>
              </a:ext>
            </a:extLst>
          </p:cNvPr>
          <p:cNvSpPr/>
          <p:nvPr/>
        </p:nvSpPr>
        <p:spPr>
          <a:xfrm>
            <a:off x="6245792" y="2489199"/>
            <a:ext cx="1103855" cy="11038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8E45EC4-5D0D-634A-9C18-19F170F8190C}"/>
              </a:ext>
            </a:extLst>
          </p:cNvPr>
          <p:cNvSpPr/>
          <p:nvPr/>
        </p:nvSpPr>
        <p:spPr>
          <a:xfrm>
            <a:off x="6245792" y="4827750"/>
            <a:ext cx="1103855" cy="110385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20FDA3F9-03F4-F643-AEF0-3FEFCD6C769F}"/>
              </a:ext>
            </a:extLst>
          </p:cNvPr>
          <p:cNvSpPr txBox="1">
            <a:spLocks/>
          </p:cNvSpPr>
          <p:nvPr/>
        </p:nvSpPr>
        <p:spPr>
          <a:xfrm>
            <a:off x="2835369" y="5255388"/>
            <a:ext cx="2519615" cy="4850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– НОРМАЛЬНО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4ADFDD95-CA9E-024C-98F4-758596AEFB52}"/>
              </a:ext>
            </a:extLst>
          </p:cNvPr>
          <p:cNvSpPr txBox="1">
            <a:spLocks/>
          </p:cNvSpPr>
          <p:nvPr/>
        </p:nvSpPr>
        <p:spPr>
          <a:xfrm>
            <a:off x="8240455" y="5190604"/>
            <a:ext cx="1871078" cy="3781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– НЕ ЗНАЮ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E9269F28-CEA1-D742-8E42-FE10551DF05E}"/>
              </a:ext>
            </a:extLst>
          </p:cNvPr>
          <p:cNvSpPr txBox="1">
            <a:spLocks/>
          </p:cNvSpPr>
          <p:nvPr/>
        </p:nvSpPr>
        <p:spPr>
          <a:xfrm>
            <a:off x="7961906" y="2881094"/>
            <a:ext cx="3053223" cy="3781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– ЛЕНИЛСЯ</a:t>
            </a:r>
          </a:p>
        </p:txBody>
      </p:sp>
    </p:spTree>
    <p:extLst>
      <p:ext uri="{BB962C8B-B14F-4D97-AF65-F5344CB8AC3E}">
        <p14:creationId xmlns:p14="http://schemas.microsoft.com/office/powerpoint/2010/main" val="364108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A7AE4-D31E-4D4F-9EEA-47AF3BD5A67A}"/>
              </a:ext>
            </a:extLst>
          </p:cNvPr>
          <p:cNvSpPr txBox="1">
            <a:spLocks/>
          </p:cNvSpPr>
          <p:nvPr/>
        </p:nvSpPr>
        <p:spPr>
          <a:xfrm>
            <a:off x="1381127" y="2696632"/>
            <a:ext cx="9601196" cy="91594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dirty="0"/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62118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DF8D3-D2D0-F64B-BA16-F9149C207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Проверка домашнего задания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EDEB5F-2874-6B41-B35E-67B87084A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Обменяйтесь тетрадями с соседом, чтобы</a:t>
            </a:r>
          </a:p>
          <a:p>
            <a:r>
              <a:rPr lang="ru-RU" sz="2400" dirty="0"/>
              <a:t>проверить домашнюю работу друг друга</a:t>
            </a:r>
          </a:p>
        </p:txBody>
      </p:sp>
    </p:spTree>
    <p:extLst>
      <p:ext uri="{BB962C8B-B14F-4D97-AF65-F5344CB8AC3E}">
        <p14:creationId xmlns:p14="http://schemas.microsoft.com/office/powerpoint/2010/main" val="307260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rchaeologist PNG Clipart PNG, SVG Clip art for Web - Download Clip Art,  PNG Icon Arts">
            <a:extLst>
              <a:ext uri="{FF2B5EF4-FFF2-40B4-BE49-F238E27FC236}">
                <a16:creationId xmlns:a16="http://schemas.microsoft.com/office/drawing/2014/main" id="{5E58A464-F4CC-D541-A59B-59F6251E4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5" y="1831793"/>
            <a:ext cx="3811530" cy="33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8B642E48-0E69-B044-BD15-46D6F6D5C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935728"/>
              </p:ext>
            </p:extLst>
          </p:nvPr>
        </p:nvGraphicFramePr>
        <p:xfrm>
          <a:off x="4505898" y="1172290"/>
          <a:ext cx="6433850" cy="4491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064">
                  <a:extLst>
                    <a:ext uri="{9D8B030D-6E8A-4147-A177-3AD203B41FA5}">
                      <a16:colId xmlns:a16="http://schemas.microsoft.com/office/drawing/2014/main" val="4274387289"/>
                    </a:ext>
                  </a:extLst>
                </a:gridCol>
                <a:gridCol w="1454226">
                  <a:extLst>
                    <a:ext uri="{9D8B030D-6E8A-4147-A177-3AD203B41FA5}">
                      <a16:colId xmlns:a16="http://schemas.microsoft.com/office/drawing/2014/main" val="194090774"/>
                    </a:ext>
                  </a:extLst>
                </a:gridCol>
                <a:gridCol w="1520328">
                  <a:extLst>
                    <a:ext uri="{9D8B030D-6E8A-4147-A177-3AD203B41FA5}">
                      <a16:colId xmlns:a16="http://schemas.microsoft.com/office/drawing/2014/main" val="3580096460"/>
                    </a:ext>
                  </a:extLst>
                </a:gridCol>
                <a:gridCol w="1478462">
                  <a:extLst>
                    <a:ext uri="{9D8B030D-6E8A-4147-A177-3AD203B41FA5}">
                      <a16:colId xmlns:a16="http://schemas.microsoft.com/office/drawing/2014/main" val="3959252490"/>
                    </a:ext>
                  </a:extLst>
                </a:gridCol>
                <a:gridCol w="1286770">
                  <a:extLst>
                    <a:ext uri="{9D8B030D-6E8A-4147-A177-3AD203B41FA5}">
                      <a16:colId xmlns:a16="http://schemas.microsoft.com/office/drawing/2014/main" val="3726005752"/>
                    </a:ext>
                  </a:extLst>
                </a:gridCol>
              </a:tblGrid>
              <a:tr h="56930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Длина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Ширина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Высота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Объем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9669181"/>
                  </a:ext>
                </a:extLst>
              </a:tr>
              <a:tr h="130736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 см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 см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40 см</a:t>
                      </a:r>
                      <a:r>
                        <a:rPr lang="ru-RU" sz="2400" baseline="30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5251430"/>
                  </a:ext>
                </a:extLst>
              </a:tr>
              <a:tr h="130736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 </a:t>
                      </a:r>
                      <a:r>
                        <a:rPr lang="ru-RU" sz="2400" dirty="0" err="1"/>
                        <a:t>дм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 </a:t>
                      </a:r>
                      <a:r>
                        <a:rPr lang="ru-RU" sz="2400" dirty="0" err="1"/>
                        <a:t>дм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12 м</a:t>
                      </a:r>
                      <a:r>
                        <a:rPr lang="ru-RU" sz="2400" baseline="30000" dirty="0"/>
                        <a:t>3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160914"/>
                  </a:ext>
                </a:extLst>
              </a:tr>
              <a:tr h="130736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10 см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12 см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480 см</a:t>
                      </a:r>
                      <a:r>
                        <a:rPr lang="ru-RU" sz="2400" baseline="30000" dirty="0"/>
                        <a:t>3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48020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B69265-A731-D944-8C1C-09E6792DFA29}"/>
              </a:ext>
            </a:extLst>
          </p:cNvPr>
          <p:cNvSpPr txBox="1"/>
          <p:nvPr/>
        </p:nvSpPr>
        <p:spPr>
          <a:xfrm>
            <a:off x="8471971" y="2170324"/>
            <a:ext cx="892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2 см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F96A8F-AD87-EB4A-9382-E89F85623587}"/>
              </a:ext>
            </a:extLst>
          </p:cNvPr>
          <p:cNvSpPr txBox="1"/>
          <p:nvPr/>
        </p:nvSpPr>
        <p:spPr>
          <a:xfrm>
            <a:off x="6951644" y="3429002"/>
            <a:ext cx="892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3 </a:t>
            </a:r>
            <a:r>
              <a:rPr lang="ru-RU" sz="2800" b="1" dirty="0" err="1">
                <a:solidFill>
                  <a:srgbClr val="FF0000"/>
                </a:solidFill>
              </a:rPr>
              <a:t>дм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27305A-7AA1-F143-AC63-51345660D3EA}"/>
              </a:ext>
            </a:extLst>
          </p:cNvPr>
          <p:cNvSpPr txBox="1"/>
          <p:nvPr/>
        </p:nvSpPr>
        <p:spPr>
          <a:xfrm>
            <a:off x="5431316" y="4760296"/>
            <a:ext cx="892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4 см</a:t>
            </a:r>
          </a:p>
        </p:txBody>
      </p:sp>
    </p:spTree>
    <p:extLst>
      <p:ext uri="{BB962C8B-B14F-4D97-AF65-F5344CB8AC3E}">
        <p14:creationId xmlns:p14="http://schemas.microsoft.com/office/powerpoint/2010/main" val="177598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закрытая картонная коробка заклеенная макетом PNG , коробка клипарт, значки  коробки, до иконы PNG картинки и пнг рисунок для бесплатной загрузки">
            <a:extLst>
              <a:ext uri="{FF2B5EF4-FFF2-40B4-BE49-F238E27FC236}">
                <a16:creationId xmlns:a16="http://schemas.microsoft.com/office/drawing/2014/main" id="{D11D3E14-7CCD-5742-9615-A5D81AB29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733" y="1800799"/>
            <a:ext cx="3608942" cy="360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FBAE69-7246-AD45-8420-42E1E7487E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27" t="27357" r="57831" b="11641"/>
          <a:stretch/>
        </p:blipFill>
        <p:spPr>
          <a:xfrm>
            <a:off x="6970003" y="1916936"/>
            <a:ext cx="3437264" cy="334681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2CFFB08-ACF1-0F4F-BAD0-6D64D359A9A5}"/>
              </a:ext>
            </a:extLst>
          </p:cNvPr>
          <p:cNvSpPr txBox="1">
            <a:spLocks/>
          </p:cNvSpPr>
          <p:nvPr/>
        </p:nvSpPr>
        <p:spPr>
          <a:xfrm>
            <a:off x="2316707" y="982132"/>
            <a:ext cx="2596103" cy="62633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/>
              <a:t>Коробка А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379FDC2-4CF3-F342-8F8C-D3C58921D5CD}"/>
              </a:ext>
            </a:extLst>
          </p:cNvPr>
          <p:cNvSpPr txBox="1">
            <a:spLocks/>
          </p:cNvSpPr>
          <p:nvPr/>
        </p:nvSpPr>
        <p:spPr>
          <a:xfrm>
            <a:off x="7087010" y="993149"/>
            <a:ext cx="2596103" cy="62633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/>
              <a:t>Коробка 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0F83DF-3CA1-234E-9934-E204A74D1AB0}"/>
              </a:ext>
            </a:extLst>
          </p:cNvPr>
          <p:cNvSpPr txBox="1"/>
          <p:nvPr/>
        </p:nvSpPr>
        <p:spPr>
          <a:xfrm>
            <a:off x="2316707" y="4740526"/>
            <a:ext cx="1164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</a:rPr>
              <a:t>10 см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40F2BA-39FC-7F4C-9A6D-2BA74B03D0B4}"/>
              </a:ext>
            </a:extLst>
          </p:cNvPr>
          <p:cNvSpPr txBox="1"/>
          <p:nvPr/>
        </p:nvSpPr>
        <p:spPr>
          <a:xfrm>
            <a:off x="4509064" y="4277817"/>
            <a:ext cx="1164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</a:rPr>
              <a:t>11 см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D4A2F0-9E1C-7A4E-98C1-C29FF75CD048}"/>
              </a:ext>
            </a:extLst>
          </p:cNvPr>
          <p:cNvSpPr txBox="1"/>
          <p:nvPr/>
        </p:nvSpPr>
        <p:spPr>
          <a:xfrm>
            <a:off x="5001864" y="2790162"/>
            <a:ext cx="1164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</a:rPr>
              <a:t>8 см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798FE8-83A6-A44E-B91E-E54679D12AAC}"/>
              </a:ext>
            </a:extLst>
          </p:cNvPr>
          <p:cNvSpPr txBox="1"/>
          <p:nvPr/>
        </p:nvSpPr>
        <p:spPr>
          <a:xfrm>
            <a:off x="7208196" y="4509171"/>
            <a:ext cx="1164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</a:rPr>
              <a:t>10 см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9C87EE-C59A-2B4E-AA3C-E206AADC8D49}"/>
              </a:ext>
            </a:extLst>
          </p:cNvPr>
          <p:cNvSpPr txBox="1"/>
          <p:nvPr/>
        </p:nvSpPr>
        <p:spPr>
          <a:xfrm>
            <a:off x="10062431" y="3067121"/>
            <a:ext cx="1164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</a:rPr>
              <a:t>10 см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92D411-85A7-D742-87EF-7F1EAABEB72A}"/>
              </a:ext>
            </a:extLst>
          </p:cNvPr>
          <p:cNvSpPr txBox="1"/>
          <p:nvPr/>
        </p:nvSpPr>
        <p:spPr>
          <a:xfrm>
            <a:off x="9412436" y="4532365"/>
            <a:ext cx="1164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</a:rPr>
              <a:t>9 см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BBB45F-8014-994A-A4EA-488865C6F7BC}"/>
              </a:ext>
            </a:extLst>
          </p:cNvPr>
          <p:cNvSpPr txBox="1"/>
          <p:nvPr/>
        </p:nvSpPr>
        <p:spPr>
          <a:xfrm>
            <a:off x="3836538" y="5715708"/>
            <a:ext cx="465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2"/>
                </a:solidFill>
              </a:rPr>
              <a:t>О</a:t>
            </a:r>
            <a:r>
              <a:rPr lang="ru-RU" sz="2800" b="1" dirty="0" err="1">
                <a:solidFill>
                  <a:schemeClr val="tx2"/>
                </a:solidFill>
              </a:rPr>
              <a:t>твет</a:t>
            </a:r>
            <a:r>
              <a:rPr lang="ru-RU" sz="2800" b="1" dirty="0">
                <a:solidFill>
                  <a:schemeClr val="tx2"/>
                </a:solidFill>
              </a:rPr>
              <a:t>: Коробка А меньше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28B693-33A4-4A45-8657-DD4F710B5EE2}"/>
              </a:ext>
            </a:extLst>
          </p:cNvPr>
          <p:cNvSpPr txBox="1"/>
          <p:nvPr/>
        </p:nvSpPr>
        <p:spPr>
          <a:xfrm>
            <a:off x="2721166" y="2808784"/>
            <a:ext cx="1520328" cy="523220"/>
          </a:xfrm>
          <a:prstGeom prst="rect">
            <a:avLst/>
          </a:prstGeom>
          <a:solidFill>
            <a:srgbClr val="DADADA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V = 880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786AB7-22E7-9547-9889-733D99214DD5}"/>
              </a:ext>
            </a:extLst>
          </p:cNvPr>
          <p:cNvSpPr txBox="1"/>
          <p:nvPr/>
        </p:nvSpPr>
        <p:spPr>
          <a:xfrm>
            <a:off x="8042313" y="2790162"/>
            <a:ext cx="1520328" cy="523220"/>
          </a:xfrm>
          <a:prstGeom prst="rect">
            <a:avLst/>
          </a:prstGeom>
          <a:solidFill>
            <a:srgbClr val="DADADA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V = 900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6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Универсальный контейнер 250 литров прямоугольный с крышкой — Пластиковые  емкости — test">
            <a:extLst>
              <a:ext uri="{FF2B5EF4-FFF2-40B4-BE49-F238E27FC236}">
                <a16:creationId xmlns:a16="http://schemas.microsoft.com/office/drawing/2014/main" id="{2DE94FC9-AA91-CE4F-925E-316C0016A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13818"/>
            <a:ext cx="5654832" cy="385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F92AFEC-2691-144F-B182-372717AFBC1B}"/>
              </a:ext>
            </a:extLst>
          </p:cNvPr>
          <p:cNvGrpSpPr/>
          <p:nvPr/>
        </p:nvGrpSpPr>
        <p:grpSpPr>
          <a:xfrm>
            <a:off x="1197998" y="1710928"/>
            <a:ext cx="3638548" cy="3436143"/>
            <a:chOff x="1285876" y="1739964"/>
            <a:chExt cx="3638548" cy="3436143"/>
          </a:xfrm>
        </p:grpSpPr>
        <p:pic>
          <p:nvPicPr>
            <p:cNvPr id="8194" name="Picture 2" descr="uploads box box PNG114 - Png Press png transparent image">
              <a:extLst>
                <a:ext uri="{FF2B5EF4-FFF2-40B4-BE49-F238E27FC236}">
                  <a16:creationId xmlns:a16="http://schemas.microsoft.com/office/drawing/2014/main" id="{0CBAE904-D9BF-4D4E-B0B1-602C05BE8A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876" y="2952021"/>
              <a:ext cx="2224086" cy="2224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uploads box box PNG114 - Png Press png transparent image">
              <a:extLst>
                <a:ext uri="{FF2B5EF4-FFF2-40B4-BE49-F238E27FC236}">
                  <a16:creationId xmlns:a16="http://schemas.microsoft.com/office/drawing/2014/main" id="{6F44510C-E8ED-1A49-A818-E8600FAE22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338" y="2902014"/>
              <a:ext cx="2224086" cy="2224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uploads box box PNG114 - Png Press png transparent image">
              <a:extLst>
                <a:ext uri="{FF2B5EF4-FFF2-40B4-BE49-F238E27FC236}">
                  <a16:creationId xmlns:a16="http://schemas.microsoft.com/office/drawing/2014/main" id="{E6E8CDF2-C909-1443-ADBB-2506E0662A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107" y="1739964"/>
              <a:ext cx="2224086" cy="2224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2D314058-3A6F-C349-91C7-46F541D8BF8F}"/>
                </a:ext>
              </a:extLst>
            </p:cNvPr>
            <p:cNvCxnSpPr/>
            <p:nvPr/>
          </p:nvCxnSpPr>
          <p:spPr>
            <a:xfrm>
              <a:off x="2356339" y="3387972"/>
              <a:ext cx="1106731" cy="18756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529B7BEA-CDBC-7247-A417-A0BA5452A606}"/>
                </a:ext>
              </a:extLst>
            </p:cNvPr>
            <p:cNvCxnSpPr>
              <a:cxnSpLocks/>
            </p:cNvCxnSpPr>
            <p:nvPr/>
          </p:nvCxnSpPr>
          <p:spPr>
            <a:xfrm>
              <a:off x="3463070" y="2485295"/>
              <a:ext cx="0" cy="10902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B13CED5D-2249-C348-9865-7FD1D14FEE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3070" y="3212126"/>
              <a:ext cx="346930" cy="3634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49D77FD-9B5C-1243-BFF8-A395636E9D20}"/>
              </a:ext>
            </a:extLst>
          </p:cNvPr>
          <p:cNvCxnSpPr>
            <a:cxnSpLocks/>
          </p:cNvCxnSpPr>
          <p:nvPr/>
        </p:nvCxnSpPr>
        <p:spPr>
          <a:xfrm>
            <a:off x="6793913" y="4281448"/>
            <a:ext cx="837833" cy="8625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1245B2B-6437-B24B-A3F1-EDB020B37E39}"/>
              </a:ext>
            </a:extLst>
          </p:cNvPr>
          <p:cNvCxnSpPr>
            <a:cxnSpLocks/>
          </p:cNvCxnSpPr>
          <p:nvPr/>
        </p:nvCxnSpPr>
        <p:spPr>
          <a:xfrm>
            <a:off x="7631746" y="2922985"/>
            <a:ext cx="0" cy="22259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A0E9A5D-695A-C848-ABE8-15721E715E7A}"/>
              </a:ext>
            </a:extLst>
          </p:cNvPr>
          <p:cNvCxnSpPr>
            <a:cxnSpLocks/>
          </p:cNvCxnSpPr>
          <p:nvPr/>
        </p:nvCxnSpPr>
        <p:spPr>
          <a:xfrm flipH="1">
            <a:off x="7655192" y="4580575"/>
            <a:ext cx="3338810" cy="5566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50604599-049A-A54E-A3C1-20BA62F5BC96}"/>
              </a:ext>
            </a:extLst>
          </p:cNvPr>
          <p:cNvSpPr txBox="1">
            <a:spLocks/>
          </p:cNvSpPr>
          <p:nvPr/>
        </p:nvSpPr>
        <p:spPr>
          <a:xfrm>
            <a:off x="1371599" y="518470"/>
            <a:ext cx="9038493" cy="62633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/>
              <a:t>Сколько коробок влезет в пластиковый контейнер?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0E53C7-196C-EB4C-96AE-FF648D3B56C7}"/>
              </a:ext>
            </a:extLst>
          </p:cNvPr>
          <p:cNvSpPr txBox="1"/>
          <p:nvPr/>
        </p:nvSpPr>
        <p:spPr>
          <a:xfrm>
            <a:off x="1827710" y="3758228"/>
            <a:ext cx="2224086" cy="523220"/>
          </a:xfrm>
          <a:prstGeom prst="rect">
            <a:avLst/>
          </a:prstGeom>
          <a:solidFill>
            <a:srgbClr val="DADADA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V = </a:t>
            </a:r>
            <a:r>
              <a:rPr lang="ru-RU" sz="2800" b="1" dirty="0">
                <a:solidFill>
                  <a:srgbClr val="FF0000"/>
                </a:solidFill>
              </a:rPr>
              <a:t>100</a:t>
            </a:r>
            <a:r>
              <a:rPr lang="en-US" sz="2800" b="1" dirty="0">
                <a:solidFill>
                  <a:srgbClr val="FF0000"/>
                </a:solidFill>
              </a:rPr>
              <a:t>0</a:t>
            </a:r>
            <a:r>
              <a:rPr lang="ru-RU" sz="2800" b="1" dirty="0">
                <a:solidFill>
                  <a:srgbClr val="FF0000"/>
                </a:solidFill>
              </a:rPr>
              <a:t> см</a:t>
            </a:r>
            <a:r>
              <a:rPr lang="ru-RU" sz="2800" b="1" baseline="30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888711-17F4-4E47-B8F0-CA410085FEB3}"/>
              </a:ext>
            </a:extLst>
          </p:cNvPr>
          <p:cNvSpPr txBox="1"/>
          <p:nvPr/>
        </p:nvSpPr>
        <p:spPr>
          <a:xfrm>
            <a:off x="2338468" y="2696421"/>
            <a:ext cx="116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10 см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880700A9-8558-4C45-AC68-848170121857}"/>
              </a:ext>
            </a:extLst>
          </p:cNvPr>
          <p:cNvCxnSpPr>
            <a:cxnSpLocks/>
          </p:cNvCxnSpPr>
          <p:nvPr/>
        </p:nvCxnSpPr>
        <p:spPr>
          <a:xfrm>
            <a:off x="2848970" y="3419524"/>
            <a:ext cx="71809" cy="8564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A9CE2843-ADF7-F34B-B0E6-8E13936BA4FF}"/>
              </a:ext>
            </a:extLst>
          </p:cNvPr>
          <p:cNvCxnSpPr>
            <a:cxnSpLocks/>
          </p:cNvCxnSpPr>
          <p:nvPr/>
        </p:nvCxnSpPr>
        <p:spPr>
          <a:xfrm>
            <a:off x="3332228" y="2926791"/>
            <a:ext cx="71809" cy="8564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80B14BE0-3F96-2345-B2DB-33EFDDA0860E}"/>
              </a:ext>
            </a:extLst>
          </p:cNvPr>
          <p:cNvCxnSpPr>
            <a:cxnSpLocks/>
          </p:cNvCxnSpPr>
          <p:nvPr/>
        </p:nvCxnSpPr>
        <p:spPr>
          <a:xfrm>
            <a:off x="3569119" y="3267914"/>
            <a:ext cx="71809" cy="8564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081C074A-41CB-814B-9360-7CFC367E13E1}"/>
              </a:ext>
            </a:extLst>
          </p:cNvPr>
          <p:cNvSpPr txBox="1">
            <a:spLocks/>
          </p:cNvSpPr>
          <p:nvPr/>
        </p:nvSpPr>
        <p:spPr>
          <a:xfrm>
            <a:off x="1576753" y="5736616"/>
            <a:ext cx="9038493" cy="62633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/>
              <a:t>15000 : 1000 = </a:t>
            </a:r>
            <a:r>
              <a:rPr lang="ru-RU" sz="3200" b="1" dirty="0"/>
              <a:t>15</a:t>
            </a:r>
            <a:r>
              <a:rPr lang="ru-RU" sz="3200" dirty="0"/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11A89D-0CC4-7048-8A4C-00D1B1993ED2}"/>
              </a:ext>
            </a:extLst>
          </p:cNvPr>
          <p:cNvSpPr txBox="1"/>
          <p:nvPr/>
        </p:nvSpPr>
        <p:spPr>
          <a:xfrm>
            <a:off x="6300868" y="4649912"/>
            <a:ext cx="116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10 см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52A7A4-7546-924A-9FE8-83557C316A8F}"/>
              </a:ext>
            </a:extLst>
          </p:cNvPr>
          <p:cNvSpPr txBox="1"/>
          <p:nvPr/>
        </p:nvSpPr>
        <p:spPr>
          <a:xfrm>
            <a:off x="8988649" y="4857730"/>
            <a:ext cx="116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50 см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1DBF966-3F2D-784A-BD52-C77B52B575A5}"/>
              </a:ext>
            </a:extLst>
          </p:cNvPr>
          <p:cNvSpPr txBox="1"/>
          <p:nvPr/>
        </p:nvSpPr>
        <p:spPr>
          <a:xfrm>
            <a:off x="7630904" y="3721657"/>
            <a:ext cx="116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30 см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B2A4B2F-E120-A441-A3E1-EEF52E352C05}"/>
              </a:ext>
            </a:extLst>
          </p:cNvPr>
          <p:cNvSpPr txBox="1"/>
          <p:nvPr/>
        </p:nvSpPr>
        <p:spPr>
          <a:xfrm>
            <a:off x="8283927" y="3176337"/>
            <a:ext cx="2710059" cy="523220"/>
          </a:xfrm>
          <a:prstGeom prst="rect">
            <a:avLst/>
          </a:prstGeom>
          <a:solidFill>
            <a:srgbClr val="DADADA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V = </a:t>
            </a:r>
            <a:r>
              <a:rPr lang="ru-RU" sz="2800" b="1" dirty="0">
                <a:solidFill>
                  <a:srgbClr val="FF0000"/>
                </a:solidFill>
              </a:rPr>
              <a:t>1500</a:t>
            </a:r>
            <a:r>
              <a:rPr lang="en-US" sz="2800" b="1" dirty="0">
                <a:solidFill>
                  <a:srgbClr val="FF0000"/>
                </a:solidFill>
              </a:rPr>
              <a:t>0</a:t>
            </a:r>
            <a:r>
              <a:rPr lang="ru-RU" sz="2800" b="1" dirty="0">
                <a:solidFill>
                  <a:srgbClr val="FF0000"/>
                </a:solidFill>
              </a:rPr>
              <a:t> см</a:t>
            </a:r>
            <a:r>
              <a:rPr lang="ru-RU" sz="2800" b="1" baseline="30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729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703440-546A-B649-A3FD-DCD7CCDB782E}"/>
              </a:ext>
            </a:extLst>
          </p:cNvPr>
          <p:cNvSpPr txBox="1"/>
          <p:nvPr/>
        </p:nvSpPr>
        <p:spPr>
          <a:xfrm>
            <a:off x="2015836" y="2828835"/>
            <a:ext cx="81603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Где вы в жизни встречались с таблицами? </a:t>
            </a:r>
            <a:endParaRPr lang="ru-RU" sz="4400" dirty="0"/>
          </a:p>
        </p:txBody>
      </p:sp>
      <p:pic>
        <p:nvPicPr>
          <p:cNvPr id="4" name="Picture 14" descr="Archaeology Clip Art - Archaeologist Dig Clipart, HD Png Download ,  Transparent Png Image - PNGitem">
            <a:extLst>
              <a:ext uri="{FF2B5EF4-FFF2-40B4-BE49-F238E27FC236}">
                <a16:creationId xmlns:a16="http://schemas.microsoft.com/office/drawing/2014/main" id="{A654160F-A17E-4F4D-A645-8B82DEA61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6907" r="12653"/>
          <a:stretch/>
        </p:blipFill>
        <p:spPr bwMode="auto">
          <a:xfrm>
            <a:off x="8658954" y="4000047"/>
            <a:ext cx="3034418" cy="233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559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C9CDA2AD-3F4A-0C43-AF38-B69559DD4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204649"/>
              </p:ext>
            </p:extLst>
          </p:nvPr>
        </p:nvGraphicFramePr>
        <p:xfrm>
          <a:off x="4835236" y="1551710"/>
          <a:ext cx="6650184" cy="3902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438">
                  <a:extLst>
                    <a:ext uri="{9D8B030D-6E8A-4147-A177-3AD203B41FA5}">
                      <a16:colId xmlns:a16="http://schemas.microsoft.com/office/drawing/2014/main" val="2881597673"/>
                    </a:ext>
                  </a:extLst>
                </a:gridCol>
                <a:gridCol w="2417799">
                  <a:extLst>
                    <a:ext uri="{9D8B030D-6E8A-4147-A177-3AD203B41FA5}">
                      <a16:colId xmlns:a16="http://schemas.microsoft.com/office/drawing/2014/main" val="1687466968"/>
                    </a:ext>
                  </a:extLst>
                </a:gridCol>
                <a:gridCol w="1883806">
                  <a:extLst>
                    <a:ext uri="{9D8B030D-6E8A-4147-A177-3AD203B41FA5}">
                      <a16:colId xmlns:a16="http://schemas.microsoft.com/office/drawing/2014/main" val="594338118"/>
                    </a:ext>
                  </a:extLst>
                </a:gridCol>
                <a:gridCol w="1854141">
                  <a:extLst>
                    <a:ext uri="{9D8B030D-6E8A-4147-A177-3AD203B41FA5}">
                      <a16:colId xmlns:a16="http://schemas.microsoft.com/office/drawing/2014/main" val="2259563804"/>
                    </a:ext>
                  </a:extLst>
                </a:gridCol>
              </a:tblGrid>
              <a:tr h="82694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Артефакт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Цвет коробки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850511"/>
                  </a:ext>
                </a:extLst>
              </a:tr>
              <a:tr h="710773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Глиняная ваза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4 шт.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Оранжевая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6636817"/>
                  </a:ext>
                </a:extLst>
              </a:tr>
              <a:tr h="710773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Кости мамонта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5 шт.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Зеленая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295136"/>
                  </a:ext>
                </a:extLst>
              </a:tr>
              <a:tr h="82694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Древнее украшение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2 шт.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Желтая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870171"/>
                  </a:ext>
                </a:extLst>
              </a:tr>
              <a:tr h="82694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Каменный инструмент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3 шт.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Коричневая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6820967"/>
                  </a:ext>
                </a:extLst>
              </a:tr>
            </a:tbl>
          </a:graphicData>
        </a:graphic>
      </p:graphicFrame>
      <p:pic>
        <p:nvPicPr>
          <p:cNvPr id="3" name="Picture 10" descr="Archaeologist Clipart Geology - Cartoon , Free Transparent Clipart -  ClipartKey">
            <a:extLst>
              <a:ext uri="{FF2B5EF4-FFF2-40B4-BE49-F238E27FC236}">
                <a16:creationId xmlns:a16="http://schemas.microsoft.com/office/drawing/2014/main" id="{74A44849-A3FB-0541-B84F-73E0CD713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3" r="13824" b="6393"/>
          <a:stretch/>
        </p:blipFill>
        <p:spPr bwMode="auto">
          <a:xfrm>
            <a:off x="526470" y="1727516"/>
            <a:ext cx="4180884" cy="340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002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C9CDA2AD-3F4A-0C43-AF38-B69559DD4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954933"/>
              </p:ext>
            </p:extLst>
          </p:nvPr>
        </p:nvGraphicFramePr>
        <p:xfrm>
          <a:off x="1149926" y="1038725"/>
          <a:ext cx="9975273" cy="4780549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51574">
                  <a:extLst>
                    <a:ext uri="{9D8B030D-6E8A-4147-A177-3AD203B41FA5}">
                      <a16:colId xmlns:a16="http://schemas.microsoft.com/office/drawing/2014/main" val="2881597673"/>
                    </a:ext>
                  </a:extLst>
                </a:gridCol>
                <a:gridCol w="1792864">
                  <a:extLst>
                    <a:ext uri="{9D8B030D-6E8A-4147-A177-3AD203B41FA5}">
                      <a16:colId xmlns:a16="http://schemas.microsoft.com/office/drawing/2014/main" val="4236319499"/>
                    </a:ext>
                  </a:extLst>
                </a:gridCol>
                <a:gridCol w="2161309">
                  <a:extLst>
                    <a:ext uri="{9D8B030D-6E8A-4147-A177-3AD203B41FA5}">
                      <a16:colId xmlns:a16="http://schemas.microsoft.com/office/drawing/2014/main" val="1687466968"/>
                    </a:ext>
                  </a:extLst>
                </a:gridCol>
                <a:gridCol w="1787236">
                  <a:extLst>
                    <a:ext uri="{9D8B030D-6E8A-4147-A177-3AD203B41FA5}">
                      <a16:colId xmlns:a16="http://schemas.microsoft.com/office/drawing/2014/main" val="594338118"/>
                    </a:ext>
                  </a:extLst>
                </a:gridCol>
                <a:gridCol w="1634836">
                  <a:extLst>
                    <a:ext uri="{9D8B030D-6E8A-4147-A177-3AD203B41FA5}">
                      <a16:colId xmlns:a16="http://schemas.microsoft.com/office/drawing/2014/main" val="2259563804"/>
                    </a:ext>
                  </a:extLst>
                </a:gridCol>
                <a:gridCol w="2147454">
                  <a:extLst>
                    <a:ext uri="{9D8B030D-6E8A-4147-A177-3AD203B41FA5}">
                      <a16:colId xmlns:a16="http://schemas.microsoft.com/office/drawing/2014/main" val="1251170216"/>
                    </a:ext>
                  </a:extLst>
                </a:gridCol>
              </a:tblGrid>
              <a:tr h="82694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Страна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Артефакт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Цвет коробки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Куда отправить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850511"/>
                  </a:ext>
                </a:extLst>
              </a:tr>
              <a:tr h="710773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Африка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Древнее украшение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3 шт.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Оранжевая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В музей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6636817"/>
                  </a:ext>
                </a:extLst>
              </a:tr>
              <a:tr h="710773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Россия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Кости мамонта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2 шт.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Зеленая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На реставрацию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295136"/>
                  </a:ext>
                </a:extLst>
              </a:tr>
              <a:tr h="82694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Китай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Глиняная ваза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1 шт.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Желтая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В музей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870171"/>
                  </a:ext>
                </a:extLst>
              </a:tr>
              <a:tr h="82694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Египет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Каменный инструмент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5 шт.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Коричневая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В музей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6820967"/>
                  </a:ext>
                </a:extLst>
              </a:tr>
              <a:tr h="82694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Россия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Чугунный горшочек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2 шт.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Синяя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На реставрацию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3346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16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300F0-84BE-8045-8CF6-60C42B6C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Преобразуйте текст в таблицу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B11969-3DDE-A74F-A93A-1F5C34F0A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9" y="2556932"/>
            <a:ext cx="6502401" cy="331893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3100" dirty="0"/>
              <a:t>Археолог в дорогу купил 5 красных яблок по 20 рублей. 3 зеленых яблока по 25 рублей. 5 груш по 28 рублей. 4 бутылки воды по 26 рублей. А чтобы не скучать в дороге, он взял газету за 43 рубля и кроссворды за 38 рублей. </a:t>
            </a:r>
          </a:p>
        </p:txBody>
      </p:sp>
      <p:pic>
        <p:nvPicPr>
          <p:cNvPr id="4" name="Picture 4" descr="Archaeology Clip Art - Archaeologist Clipart Png, Transparent Png ,  Transparent Png Image - PNGitem">
            <a:extLst>
              <a:ext uri="{FF2B5EF4-FFF2-40B4-BE49-F238E27FC236}">
                <a16:creationId xmlns:a16="http://schemas.microsoft.com/office/drawing/2014/main" id="{8BB26FC3-68CA-B949-B81B-805F47622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r="12596" b="10008"/>
          <a:stretch/>
        </p:blipFill>
        <p:spPr bwMode="auto">
          <a:xfrm>
            <a:off x="491066" y="2556932"/>
            <a:ext cx="4250267" cy="311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006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{31EC4053-CED0-474A-B21B-1A0CB3675A4F}tf10001064</Template>
  <TotalTime>390</TotalTime>
  <Words>471</Words>
  <Application>Microsoft Macintosh PowerPoint</Application>
  <PresentationFormat>Широкоэкранный</PresentationFormat>
  <Paragraphs>208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Garamond</vt:lpstr>
      <vt:lpstr>Times New Roman</vt:lpstr>
      <vt:lpstr>Натуральные материалы</vt:lpstr>
      <vt:lpstr>Чтение и составление таблиц</vt:lpstr>
      <vt:lpstr>Проверка домашнего 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Преобразуйте текст в таблицу</vt:lpstr>
      <vt:lpstr>Презентация PowerPoint</vt:lpstr>
      <vt:lpstr>Физминутка</vt:lpstr>
      <vt:lpstr>Презентация PowerPoint</vt:lpstr>
      <vt:lpstr>Презентация PowerPoint</vt:lpstr>
      <vt:lpstr>Как для вас прошел урок?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и составление таблиц</dc:title>
  <dc:creator>Microsoft Office User</dc:creator>
  <cp:lastModifiedBy>Александра Казадаева</cp:lastModifiedBy>
  <cp:revision>11</cp:revision>
  <dcterms:created xsi:type="dcterms:W3CDTF">2022-06-12T20:17:55Z</dcterms:created>
  <dcterms:modified xsi:type="dcterms:W3CDTF">2022-06-17T12:02:49Z</dcterms:modified>
</cp:coreProperties>
</file>