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  <p:sldMasterId id="2147483780" r:id="rId2"/>
    <p:sldMasterId id="2147483797" r:id="rId3"/>
    <p:sldMasterId id="2147483875" r:id="rId4"/>
    <p:sldMasterId id="2147483905" r:id="rId5"/>
    <p:sldMasterId id="2147483917" r:id="rId6"/>
    <p:sldMasterId id="2147483929" r:id="rId7"/>
    <p:sldMasterId id="2147483965" r:id="rId8"/>
  </p:sldMasterIdLst>
  <p:sldIdLst>
    <p:sldId id="256" r:id="rId9"/>
    <p:sldId id="257" r:id="rId10"/>
    <p:sldId id="258" r:id="rId11"/>
    <p:sldId id="259" r:id="rId12"/>
    <p:sldId id="261" r:id="rId13"/>
    <p:sldId id="260" r:id="rId14"/>
    <p:sldId id="262" r:id="rId15"/>
    <p:sldId id="264" r:id="rId16"/>
    <p:sldId id="266" r:id="rId17"/>
    <p:sldId id="265" r:id="rId18"/>
    <p:sldId id="267" r:id="rId19"/>
    <p:sldId id="268" r:id="rId20"/>
    <p:sldId id="271" r:id="rId21"/>
    <p:sldId id="269" r:id="rId22"/>
    <p:sldId id="270" r:id="rId23"/>
    <p:sldId id="272" r:id="rId24"/>
    <p:sldId id="274" r:id="rId25"/>
    <p:sldId id="273" r:id="rId26"/>
    <p:sldId id="275" r:id="rId27"/>
    <p:sldId id="276" r:id="rId28"/>
    <p:sldId id="277" r:id="rId29"/>
    <p:sldId id="278" r:id="rId30"/>
    <p:sldId id="280" r:id="rId31"/>
    <p:sldId id="281" r:id="rId32"/>
    <p:sldId id="282" r:id="rId33"/>
    <p:sldId id="283" r:id="rId34"/>
    <p:sldId id="285" r:id="rId35"/>
    <p:sldId id="291" r:id="rId36"/>
    <p:sldId id="279" r:id="rId37"/>
    <p:sldId id="286" r:id="rId38"/>
    <p:sldId id="287" r:id="rId39"/>
    <p:sldId id="288" r:id="rId40"/>
    <p:sldId id="290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5703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875494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385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45748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095369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458057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738373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37644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62213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92645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80839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8415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328461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05426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264925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27610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589759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26986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531483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1903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9751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568949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8836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2819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1625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4036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5250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55356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47012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9052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432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5092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8884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85533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60505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95338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480014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92897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42542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7983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60977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10841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4138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26982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6775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1875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443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94624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19230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3002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41004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81498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3332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79553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660583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0847049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134625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0755420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915030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209149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650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037184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57644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440710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45816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873933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55003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306398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1759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809878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73308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87284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394547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985866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CB409-B9D7-CC52-0CEE-1385838BA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79DA14-67D9-4880-4599-4BD762C48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D1062-23E4-2F48-7542-F15FC21B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3832C-859C-E21D-F646-859374A01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8AA068-C2A9-01D4-60BE-BB4A385A4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475754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13317-32E4-9949-F75B-966149EED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D37FB1-D273-9A1A-2A30-9F20FE932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A6CD3F-8363-D3ED-D2FD-8809A2D80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D83501-CDBC-1FD0-EF99-384D71F44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7FEA08-24EC-59F1-C419-77DB8C3C0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474093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10C48-D926-C0B6-267F-5A801550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EC0A1A-11F2-C734-E702-492D5DCD5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9838CE-0688-8CE1-9E8A-1295AB0D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573D76-EFFC-4C4F-D359-864426761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251241-11C7-A00B-4BC6-5752C9FF4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245397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B1FD3-96A7-85C8-99B5-2C69F992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922272-9105-D0A5-6D54-4DB1B0BD5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9B590E-91D2-82F3-4E6E-B71370A7C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8DFDDC-278D-682C-5428-9B188426D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1A22FB-713A-AA1C-DADD-A1F9A64A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ABAAF-D3A0-C359-5F6F-4A310E05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35529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C09FD-83D0-C84B-CAF2-609D391CB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F2FA1E-8378-D457-17C8-BDFC02613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723EF5-E793-FA67-4652-4F1D17731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ACA659-E8F7-B0AD-6750-D90A7D2E1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1393A2-CA12-EDEA-8973-0B1737E5D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62C3817-A87B-9EBC-CE8B-8CA1D1BE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D02937-FBEB-C8E9-7303-EF8B26CC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FDC004-2D81-8811-6030-243A23A7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47548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7B46E8-C6C5-F4EF-B809-4CB77CEB5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CE4803-DF1A-53CA-18B5-D3896510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DD69F5-0913-A33D-49D5-73E46FF37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1685ED-4695-AE34-98CF-DA57009F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957067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4639C9-4EEC-34FB-173C-0B35FB47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D0103-E200-E65F-35CB-1A70ABB09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3F4B0B-B160-0CBB-0E4C-736E3301C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19941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65CD6-EA36-D1E8-9BCD-18770F06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28D8A8-195A-0F65-541F-C8AD0D15E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85BC8B-C148-7BF9-AE87-D02ED0E5C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B5F8FA-BE29-DCB7-EF34-1A4BA8ED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07B5A9-7A02-957B-2A09-86EEFD835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35F493-6B83-A308-DA8F-B708148F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79022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2ED76-42E5-CB9F-B106-CB39AEA23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BFB09A-AF05-8CE3-6381-E1F4B69C4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5AC9FC-E0F2-A81C-A688-908DB7067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52192C-37E0-0201-0D50-55DF2AD09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BD8CCB-A8FA-2DA4-86A6-6778A6EC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0E077-1926-F12D-C516-F33740A9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76446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297072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B40E6-C140-B720-9CB8-58A076F31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A3ED1C-0DF6-C605-1572-0EAC0343A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695C13-D6B4-716F-1EE0-1E485439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91888-7DBA-9398-6133-7F272D6D3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4785-4BE0-659D-6033-D4864C85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65887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A0B5D5-D1AA-CD23-8D30-A631F07C3B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85DF0C-7992-D072-94F0-FD008249A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363BC-32B2-53D3-7591-438EA424F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B7314D-903E-56EE-2EF8-2CC00DA3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7762A9-6220-2158-0409-BB8C6943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415638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964123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756346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538641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144006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629073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440318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313109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38876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42849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21551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261911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649959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591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00298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931021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17049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13762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166749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5161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82732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86303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157653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022257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57554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7065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701518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2563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880878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06879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70617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7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2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44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9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641E2-0A31-A062-9148-816A069F7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078A83-7C48-3924-10F7-98E442565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D459C7-F26B-677C-7762-9F05A8E41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DA591C-3DE1-FE9A-63D1-320A84C32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88BFEC-2EF2-1B0B-4B41-0A11BAFDE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55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0426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73ED0CC-082F-4160-86E5-0D6041F12778}" type="datetime1">
              <a:rPr lang="en-US" smtClean="0"/>
              <a:t>6/7/2022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326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.sv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0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5BEFD-8B90-DB2C-92A0-300DEE9EE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7250" y="1115753"/>
            <a:ext cx="5244750" cy="3686015"/>
          </a:xfrm>
        </p:spPr>
        <p:txBody>
          <a:bodyPr>
            <a:noAutofit/>
          </a:bodyPr>
          <a:lstStyle/>
          <a:p>
            <a:r>
              <a:rPr lang="ru-RU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Запись и чтение натуральных чисел</a:t>
            </a:r>
            <a:endParaRPr lang="ru-RU" sz="7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25681C-6E06-F53F-8433-741AD22D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9550" y="5619384"/>
            <a:ext cx="5244750" cy="1238616"/>
          </a:xfrm>
        </p:spPr>
        <p:txBody>
          <a:bodyPr>
            <a:normAutofit/>
          </a:bodyPr>
          <a:lstStyle/>
          <a:p>
            <a:pPr algn="l"/>
            <a:r>
              <a:rPr lang="ru-RU" sz="1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Выполнила: учитель математики</a:t>
            </a:r>
          </a:p>
          <a:p>
            <a:pPr algn="l"/>
            <a:r>
              <a:rPr lang="ru-RU" sz="1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МАОУ СОШ № 17 города Тюмени</a:t>
            </a:r>
          </a:p>
          <a:p>
            <a:pPr algn="l"/>
            <a:r>
              <a:rPr lang="ru-RU" sz="1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Чернышева Юлия Андреевна</a:t>
            </a:r>
          </a:p>
        </p:txBody>
      </p:sp>
      <p:pic>
        <p:nvPicPr>
          <p:cNvPr id="12" name="Рисунок 11" descr="Изображение выглядит как текст, легкий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463F0FDE-BA40-E11D-C49A-5008DA98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t="-1417" r="24245" b="-3405"/>
          <a:stretch/>
        </p:blipFill>
        <p:spPr>
          <a:xfrm>
            <a:off x="-593388" y="-233463"/>
            <a:ext cx="7214682" cy="73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7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F03528-5E76-E8CB-A889-94121AFC3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001CC5-DE71-86E9-5AAA-4A0922030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99" y="1905000"/>
            <a:ext cx="8980258" cy="4325729"/>
          </a:xfrm>
          <a:prstGeom prst="rect">
            <a:avLst/>
          </a:prstGeom>
        </p:spPr>
      </p:pic>
      <p:pic>
        <p:nvPicPr>
          <p:cNvPr id="9" name="Объект 8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13D57A2E-B5C9-1CAF-D831-D0504BE04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124" y="131137"/>
            <a:ext cx="6362260" cy="6362260"/>
          </a:xfrm>
        </p:spPr>
      </p:pic>
    </p:spTree>
    <p:extLst>
      <p:ext uri="{BB962C8B-B14F-4D97-AF65-F5344CB8AC3E}">
        <p14:creationId xmlns:p14="http://schemas.microsoft.com/office/powerpoint/2010/main" val="243746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D859A-2635-29A0-2900-635BC159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CBB539-BBF7-D39F-34AF-DCFB3ED6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237" y="2654592"/>
            <a:ext cx="8915400" cy="377762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A3E7D-3B33-3AFD-6274-291E8E5B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4423" y="411657"/>
            <a:ext cx="6364776" cy="6358679"/>
          </a:xfrm>
          <a:prstGeom prst="rect">
            <a:avLst/>
          </a:prstGeom>
        </p:spPr>
      </p:pic>
      <p:pic>
        <p:nvPicPr>
          <p:cNvPr id="6" name="Рисунок 5" descr="Изображение выглядит как инжир, фрукт, оранжевый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70737800-0EB5-5CEA-7BD6-BE975F080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407" y="672665"/>
            <a:ext cx="1491614" cy="1491614"/>
          </a:xfrm>
          <a:prstGeom prst="rect">
            <a:avLst/>
          </a:prstGeom>
        </p:spPr>
      </p:pic>
      <p:pic>
        <p:nvPicPr>
          <p:cNvPr id="8" name="Рисунок 7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1E1868BE-E4B9-B96D-3FEE-9BAD42A3E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33" y="81535"/>
            <a:ext cx="971880" cy="1233499"/>
          </a:xfrm>
          <a:prstGeom prst="rect">
            <a:avLst/>
          </a:prstGeom>
        </p:spPr>
      </p:pic>
      <p:pic>
        <p:nvPicPr>
          <p:cNvPr id="9" name="Рисунок 8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F360F344-3CFC-8B98-D2E3-9CD2BF68D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12" y="117829"/>
            <a:ext cx="971880" cy="123349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91A2258-B877-10AE-C907-4C94B603E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87" y="123966"/>
            <a:ext cx="971880" cy="12334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8E79C27-BDE8-F159-12D4-D3A34B0A1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51" y="146940"/>
            <a:ext cx="971880" cy="1233499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B281C600-7FD1-062D-D457-D7CEB98CA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399" y="1521463"/>
            <a:ext cx="971880" cy="1233499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EEBA0571-71D5-955B-C478-F4FC4EF4B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57" y="1516850"/>
            <a:ext cx="971880" cy="123349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C857A491-ED32-EBA2-60F7-8AFAA0ED5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02" y="1528765"/>
            <a:ext cx="971880" cy="1233499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B8D9009-D69E-6C12-3F7E-8D0A29E4F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5" y="1516849"/>
            <a:ext cx="971880" cy="123349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F4718B26-5C38-7AF8-8192-1325BF6F8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41" y="1513446"/>
            <a:ext cx="971880" cy="123349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87064A41-D0F9-5F68-85FB-43B9FB77E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31" y="2889668"/>
            <a:ext cx="971880" cy="123349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49603C19-8A70-FD9D-BA22-13540ACFF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50" y="4291000"/>
            <a:ext cx="971880" cy="1233499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0F32036F-D1AD-9158-F1A0-BAF72BD88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238" y="2894533"/>
            <a:ext cx="971880" cy="123349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855359FF-9751-BB6A-96C9-FCB76B22A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63" y="2832214"/>
            <a:ext cx="971880" cy="1233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31B02253-C73F-8A15-3C53-6D9695655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55" y="2907374"/>
            <a:ext cx="971880" cy="123349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EE0F829D-4695-BE59-C1CE-C5B02F232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02" y="2880065"/>
            <a:ext cx="971880" cy="123349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549477E7-2351-997B-4C4A-7FDEFC995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802" y="2859139"/>
            <a:ext cx="971880" cy="1233499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8A4E1E4D-5D0C-AED4-7ACB-9AB35555F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74" y="4291001"/>
            <a:ext cx="971880" cy="1233499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70C75E6-77CC-A6D8-EC49-817F87A05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46" y="4326444"/>
            <a:ext cx="971880" cy="1233499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0C6A664E-CB73-1462-2402-D47EDE4B7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70" y="4329564"/>
            <a:ext cx="971880" cy="1233499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A6A0A19B-EC2F-80EE-5FC3-19D0D83C8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15" y="1513446"/>
            <a:ext cx="971880" cy="1233499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6147EFFE-B227-7DA3-1FBB-8BC5CC982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55" y="117385"/>
            <a:ext cx="971880" cy="1233499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CDD4D57-8F29-F72A-4434-D86B61B5C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51" y="169052"/>
            <a:ext cx="971880" cy="1233499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D09B022-162E-0CB6-14B0-8A2915FD9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17" y="4326444"/>
            <a:ext cx="971880" cy="1233499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58FFB89F-376E-4A30-3B3B-8B4C4A5CC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67" y="5611757"/>
            <a:ext cx="971880" cy="12334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BE570591-2FB9-1F78-271B-CFB0F44D0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05" y="5611758"/>
            <a:ext cx="971880" cy="1233499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95E952D7-D2D5-D782-8C82-11E492000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574" y="5617140"/>
            <a:ext cx="971880" cy="1233499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00E93F3E-240A-CC24-4A72-65AC762D0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70" y="5624500"/>
            <a:ext cx="971880" cy="1233499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6DBD48FD-CA8E-FCA4-6959-6E45212B2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45" y="5624501"/>
            <a:ext cx="971880" cy="123349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34076EF3-A1A9-59D1-76B3-0AD2B9454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24" y="4366069"/>
            <a:ext cx="971880" cy="123349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D1C63DD8-C220-94D3-EFFC-42A4E69F2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41" y="5611756"/>
            <a:ext cx="971880" cy="123349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FA16C6C3-0B3F-6189-3021-9C7EB63FE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50" y="5599568"/>
            <a:ext cx="971880" cy="123349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05B176A0-609F-3045-137B-25FAFA85DA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941" y="4378257"/>
            <a:ext cx="971880" cy="1233499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BD7D93B7-FC16-1BD6-5CE4-0FBF3990BD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750" y="2904205"/>
            <a:ext cx="971880" cy="12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83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1AAC1C-CEE3-A6B9-B1D5-B00EE72A6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98187D-679D-4EF1-3674-F947225C0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2F0DC0-07F4-01A4-084A-24245205F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87" y="152384"/>
            <a:ext cx="7814725" cy="37643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8F2E42-FB89-02F8-5F62-759F636FC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330" y="346937"/>
            <a:ext cx="6364776" cy="63586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DF2D8B-2DB4-AAD2-0551-403A26D7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859" y="4043531"/>
            <a:ext cx="4400026" cy="2662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B6EB54-C3DF-00A4-268C-1710407CD1BF}"/>
              </a:ext>
            </a:extLst>
          </p:cNvPr>
          <p:cNvSpPr txBox="1"/>
          <p:nvPr/>
        </p:nvSpPr>
        <p:spPr>
          <a:xfrm>
            <a:off x="6787300" y="4774408"/>
            <a:ext cx="15290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60451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8EF8588-F097-2CC3-06F8-1B94D75C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AE7EB-A560-D8DF-277D-12A26343A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26" y="4766267"/>
            <a:ext cx="5692774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" name="AutoShape 2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6825C0B3-BF73-6D96-5666-3EF23B339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FE06B383-7014-FC9C-C4FE-64045EE68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Назад в будущее дата центров / Хабр">
            <a:extLst>
              <a:ext uri="{FF2B5EF4-FFF2-40B4-BE49-F238E27FC236}">
                <a16:creationId xmlns:a16="http://schemas.microsoft.com/office/drawing/2014/main" id="{F99762B7-3AC8-D5A9-9792-69D0283D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907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39BEE-7DD4-91EE-FA32-176F6B48E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Объект 4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C307F8AB-D436-A9E1-7580-3778F75E7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16" y="0"/>
            <a:ext cx="5726584" cy="6952237"/>
          </a:xfrm>
        </p:spPr>
      </p:pic>
      <p:pic>
        <p:nvPicPr>
          <p:cNvPr id="6146" name="Picture 2" descr="Как легко запомнить римские цифры / Бери и делай">
            <a:extLst>
              <a:ext uri="{FF2B5EF4-FFF2-40B4-BE49-F238E27FC236}">
                <a16:creationId xmlns:a16="http://schemas.microsoft.com/office/drawing/2014/main" id="{8F0AAFFD-FD9D-2808-35A0-7E1738E13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8" y="0"/>
            <a:ext cx="633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69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E9141-C406-C6B0-AB47-31932997B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612203-C670-EA2B-F8A6-8B5CE683E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871" y="1937475"/>
            <a:ext cx="8534400" cy="315544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sz="3000" dirty="0">
                <a:solidFill>
                  <a:schemeClr val="bg1"/>
                </a:solidFill>
              </a:rPr>
              <a:t>Нельзя писать одну цифру больше трёх раз подряд.</a:t>
            </a:r>
          </a:p>
          <a:p>
            <a:pPr marL="457200" indent="-457200">
              <a:buAutoNum type="arabicPeriod"/>
            </a:pPr>
            <a:r>
              <a:rPr lang="ru-RU" sz="3000" dirty="0">
                <a:solidFill>
                  <a:schemeClr val="bg1"/>
                </a:solidFill>
              </a:rPr>
              <a:t>Если меньшая цифра стоит справа от большей, то она прибавляется к большей.</a:t>
            </a:r>
          </a:p>
          <a:p>
            <a:pPr marL="457200" indent="-457200">
              <a:buAutoNum type="arabicPeriod"/>
            </a:pPr>
            <a:endParaRPr lang="ru-RU" sz="30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ru-RU" sz="3000" dirty="0">
                <a:solidFill>
                  <a:schemeClr val="bg1"/>
                </a:solidFill>
              </a:rPr>
              <a:t> Если меньшая цифра стоит слева от большей, то она вычитается из большей.</a:t>
            </a:r>
          </a:p>
          <a:p>
            <a:pPr marL="457200" indent="-457200">
              <a:buAutoNum type="arabicPeriod"/>
            </a:pPr>
            <a:endParaRPr lang="ru-RU" sz="30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ru-RU" sz="3000" dirty="0">
                <a:solidFill>
                  <a:schemeClr val="bg1"/>
                </a:solidFill>
              </a:rPr>
              <a:t>Две или три рядом стоящие одинаковые цифры складываются.</a:t>
            </a:r>
          </a:p>
          <a:p>
            <a:pPr marL="0" indent="0">
              <a:buNone/>
            </a:pPr>
            <a:r>
              <a:rPr lang="ru-RU" sz="28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C3BE9D-5641-7D39-1E7E-59A72B5C6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0987" y="86197"/>
            <a:ext cx="5649133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30D9F7-199D-AFFA-AEDC-D2510437A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6" b="304"/>
          <a:stretch/>
        </p:blipFill>
        <p:spPr>
          <a:xfrm>
            <a:off x="772194" y="2905668"/>
            <a:ext cx="8144760" cy="5000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D48637-1699-2637-4DBF-3C881839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456" y="4590418"/>
            <a:ext cx="7072236" cy="5025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430BAD-2141-4DF4-3707-86A1C876B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968" y="6276519"/>
            <a:ext cx="5869212" cy="50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26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44CB1-68CF-38F4-BA41-F1A41E24D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Объект 4" descr="Изображение выглядит как внутренний, сосуд, стеклянная банка, керамиче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825DCDE-AD68-CC13-BA4F-445789285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51" y="405385"/>
            <a:ext cx="3244854" cy="452196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0F3116-33C0-0563-43BD-8A0649DC9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818" y="87549"/>
            <a:ext cx="5650993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осуд, растение, стеклянная банка, покрашенный&#10;&#10;Автоматически созданное описание">
            <a:extLst>
              <a:ext uri="{FF2B5EF4-FFF2-40B4-BE49-F238E27FC236}">
                <a16:creationId xmlns:a16="http://schemas.microsoft.com/office/drawing/2014/main" id="{89BBE29F-D626-3B4E-FA25-78F301568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18" y="559446"/>
            <a:ext cx="2947063" cy="43679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B903B5-0314-ADBF-A0E9-A8F6F8B897C9}"/>
              </a:ext>
            </a:extLst>
          </p:cNvPr>
          <p:cNvSpPr txBox="1"/>
          <p:nvPr/>
        </p:nvSpPr>
        <p:spPr>
          <a:xfrm>
            <a:off x="1746319" y="4927353"/>
            <a:ext cx="61332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prstClr val="black"/>
                </a:solidFill>
                <a:latin typeface="Century Gothic" panose="020B0502020202020204"/>
              </a:rPr>
              <a:t>24</a:t>
            </a:r>
            <a:endParaRPr lang="ru-RU" sz="5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D34D08-83DD-4558-DACD-C51DBDF3EB3C}"/>
              </a:ext>
            </a:extLst>
          </p:cNvPr>
          <p:cNvSpPr txBox="1"/>
          <p:nvPr/>
        </p:nvSpPr>
        <p:spPr>
          <a:xfrm>
            <a:off x="5478541" y="4926915"/>
            <a:ext cx="6132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</a:rPr>
              <a:t>156</a:t>
            </a:r>
            <a:endParaRPr lang="ru-RU" sz="5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CFBF38-16BD-41EA-0B69-8649EF1C761B}"/>
              </a:ext>
            </a:extLst>
          </p:cNvPr>
          <p:cNvSpPr txBox="1"/>
          <p:nvPr/>
        </p:nvSpPr>
        <p:spPr>
          <a:xfrm>
            <a:off x="1470550" y="5754788"/>
            <a:ext cx="61321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XXIV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452DF-7375-B32A-6BF2-0F42DD174D01}"/>
              </a:ext>
            </a:extLst>
          </p:cNvPr>
          <p:cNvSpPr txBox="1"/>
          <p:nvPr/>
        </p:nvSpPr>
        <p:spPr>
          <a:xfrm>
            <a:off x="5206121" y="5754788"/>
            <a:ext cx="61321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CLVI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30587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8EF8588-F097-2CC3-06F8-1B94D75C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AE7EB-A560-D8DF-277D-12A26343A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26" y="4766267"/>
            <a:ext cx="5692774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" name="AutoShape 2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6825C0B3-BF73-6D96-5666-3EF23B339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FE06B383-7014-FC9C-C4FE-64045EE68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Назад в будущее дата центров / Хабр">
            <a:extLst>
              <a:ext uri="{FF2B5EF4-FFF2-40B4-BE49-F238E27FC236}">
                <a16:creationId xmlns:a16="http://schemas.microsoft.com/office/drawing/2014/main" id="{F99762B7-3AC8-D5A9-9792-69D0283D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13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0DC3F-0FC0-1497-2DA2-6E2C13BB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95" y="1474969"/>
            <a:ext cx="302655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br>
              <a:rPr lang="ru-RU" sz="3600" dirty="0"/>
            </a:br>
            <a:endParaRPr lang="en-US" sz="3600" dirty="0"/>
          </a:p>
        </p:txBody>
      </p:sp>
      <p:pic>
        <p:nvPicPr>
          <p:cNvPr id="5" name="Объект 4" descr="Изображение выглядит как внутренний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D8236F08-970A-A53F-4BED-D8CF3BF21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98" y="248645"/>
            <a:ext cx="4488841" cy="63607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3495D4-66F5-2F45-9188-1F25A2096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32" y="155712"/>
            <a:ext cx="6655792" cy="600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6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3B19C350-658E-66DC-72C5-B0F51FDEB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6A7783-68B1-44D4-2DF3-87FB990A3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F6DCE0-D381-1A0B-1538-7E8931728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825" y="344656"/>
            <a:ext cx="3011391" cy="12296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2FB61-CCAE-9FAA-4C11-B1858BD0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994" y="816353"/>
            <a:ext cx="4894003" cy="4421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6F3374-AE7D-F172-2FAF-643B24A4D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90577"/>
            <a:ext cx="2937753" cy="41674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E7ACB8-71DE-7882-F129-AC2F48222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587" y="1785899"/>
            <a:ext cx="3152131" cy="11548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E62B2E-9E8B-76A9-9A96-730A97117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0008" y="3341984"/>
            <a:ext cx="4199290" cy="11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7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4DADB-A77E-9BE1-C475-C364732C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/>
            </a:br>
            <a:endParaRPr lang="ru-RU"/>
          </a:p>
        </p:txBody>
      </p:sp>
      <p:pic>
        <p:nvPicPr>
          <p:cNvPr id="1028" name="Picture 4" descr="Ваза для конфет - 63 фото - картинки и рисунки: скачать бесплатно">
            <a:extLst>
              <a:ext uri="{FF2B5EF4-FFF2-40B4-BE49-F238E27FC236}">
                <a16:creationId xmlns:a16="http://schemas.microsoft.com/office/drawing/2014/main" id="{AC479169-9899-CE26-E6BF-AD3D3340A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14" y="2757339"/>
            <a:ext cx="4685122" cy="468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увшин с апельсиновым соком и плодоовощами при зеленые листья изолированные  на W Стоковое Фото - изображение насчитывающей еда, плодоовощ: 49919268">
            <a:extLst>
              <a:ext uri="{FF2B5EF4-FFF2-40B4-BE49-F238E27FC236}">
                <a16:creationId xmlns:a16="http://schemas.microsoft.com/office/drawing/2014/main" id="{B4324C37-17D0-D1E3-98DB-0D547643A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0662" y="-9427"/>
            <a:ext cx="3657317" cy="364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602742-811C-4247-9AFB-52390EA4FC35}"/>
              </a:ext>
            </a:extLst>
          </p:cNvPr>
          <p:cNvSpPr txBox="1"/>
          <p:nvPr/>
        </p:nvSpPr>
        <p:spPr>
          <a:xfrm>
            <a:off x="6806152" y="151179"/>
            <a:ext cx="575977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вазе есть у нас конфеты.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же будет есть их?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Дети!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же нам их разделить,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Никого не обделить?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столе стоит графин,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 налит в нём до вершин.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же сок нам всем разлить,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 о ком не позабыть?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Чтоб с друзьями поделиться,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 грамоте учиться!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вами числа мы познаем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всё быстро сосчитаем!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Точечная строчная круга">
            <a:extLst>
              <a:ext uri="{FF2B5EF4-FFF2-40B4-BE49-F238E27FC236}">
                <a16:creationId xmlns:a16="http://schemas.microsoft.com/office/drawing/2014/main" id="{78CEAE6E-76FF-F09F-5976-7FE1C5FEF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55101">
            <a:off x="-821081" y="-1184070"/>
            <a:ext cx="4572000" cy="4572000"/>
          </a:xfrm>
          <a:prstGeom prst="rect">
            <a:avLst/>
          </a:prstGeom>
        </p:spPr>
      </p:pic>
      <p:pic>
        <p:nvPicPr>
          <p:cNvPr id="35" name="Рисунок 34" descr="Точечная строчная круга">
            <a:extLst>
              <a:ext uri="{FF2B5EF4-FFF2-40B4-BE49-F238E27FC236}">
                <a16:creationId xmlns:a16="http://schemas.microsoft.com/office/drawing/2014/main" id="{190AEE3F-ACF6-96D7-FA08-AA5DD5B2D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048275">
            <a:off x="9390432" y="3385215"/>
            <a:ext cx="4572000" cy="4572000"/>
          </a:xfrm>
          <a:prstGeom prst="rect">
            <a:avLst/>
          </a:prstGeom>
        </p:spPr>
      </p:pic>
      <p:pic>
        <p:nvPicPr>
          <p:cNvPr id="36" name="Рисунок 35" descr="Точечная строчная круга">
            <a:extLst>
              <a:ext uri="{FF2B5EF4-FFF2-40B4-BE49-F238E27FC236}">
                <a16:creationId xmlns:a16="http://schemas.microsoft.com/office/drawing/2014/main" id="{DE15E687-1476-A4E2-41F5-29176F8C4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998879">
            <a:off x="-2547671" y="-169464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9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C892C-8DE6-E210-9CB2-C399C2B33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95" y="1474969"/>
            <a:ext cx="302655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br>
              <a:rPr lang="ru-RU" sz="3600" dirty="0"/>
            </a:br>
            <a:endParaRPr lang="en-US" sz="3600" dirty="0"/>
          </a:p>
        </p:txBody>
      </p:sp>
      <p:pic>
        <p:nvPicPr>
          <p:cNvPr id="15" name="Объект 14" descr="Изображение выглядит как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5AA20D85-B876-9317-5838-32D95EE2B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99" y="117166"/>
            <a:ext cx="3692411" cy="35908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AED8C6-6F30-F9BB-CCBD-FDD3116C3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6" y="-11430"/>
            <a:ext cx="3692411" cy="443532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D2CB69-9A23-3920-D42C-828D25783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613" y="-11430"/>
            <a:ext cx="4791871" cy="6797629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F3803E6-58CA-20F8-AF2B-05B307C2A7EE}"/>
              </a:ext>
            </a:extLst>
          </p:cNvPr>
          <p:cNvCxnSpPr>
            <a:cxnSpLocks/>
          </p:cNvCxnSpPr>
          <p:nvPr/>
        </p:nvCxnSpPr>
        <p:spPr>
          <a:xfrm>
            <a:off x="4034881" y="3526496"/>
            <a:ext cx="3091783" cy="0"/>
          </a:xfrm>
          <a:prstGeom prst="line">
            <a:avLst/>
          </a:prstGeom>
          <a:ln>
            <a:solidFill>
              <a:srgbClr val="C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35269F8-0E88-EBEC-69C3-BD05BC3CA97F}"/>
              </a:ext>
            </a:extLst>
          </p:cNvPr>
          <p:cNvSpPr txBox="1"/>
          <p:nvPr/>
        </p:nvSpPr>
        <p:spPr>
          <a:xfrm>
            <a:off x="1406412" y="5142182"/>
            <a:ext cx="61698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endParaRPr lang="ru-RU" sz="6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EC10D4-D13B-C63E-85CE-D258EF68440C}"/>
              </a:ext>
            </a:extLst>
          </p:cNvPr>
          <p:cNvSpPr txBox="1"/>
          <p:nvPr/>
        </p:nvSpPr>
        <p:spPr>
          <a:xfrm>
            <a:off x="4924123" y="5121868"/>
            <a:ext cx="61698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endParaRPr lang="ru-RU" sz="66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D984045-D3F1-D3EE-C3A1-1DF0D7871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230" y="3656456"/>
            <a:ext cx="1572706" cy="160238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B89A553-C3C4-F7D5-8429-EE924B723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459" y="3853441"/>
            <a:ext cx="1892289" cy="13025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BEA9A8-372F-BA95-309B-24E1C0C676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95" y="3486837"/>
            <a:ext cx="3133616" cy="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8EF8588-F097-2CC3-06F8-1B94D75C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AE7EB-A560-D8DF-277D-12A26343A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26" y="4766267"/>
            <a:ext cx="5692774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" name="AutoShape 2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6825C0B3-BF73-6D96-5666-3EF23B339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FE06B383-7014-FC9C-C4FE-64045EE68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Назад в будущее дата центров / Хабр">
            <a:extLst>
              <a:ext uri="{FF2B5EF4-FFF2-40B4-BE49-F238E27FC236}">
                <a16:creationId xmlns:a16="http://schemas.microsoft.com/office/drawing/2014/main" id="{F99762B7-3AC8-D5A9-9792-69D0283D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542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8A6DB-D67F-A898-BBFF-A367C02A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Объект 4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F310EC5-AED1-4B4E-DCA6-8A32C031E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07" y="808577"/>
            <a:ext cx="6049423" cy="6049423"/>
          </a:xfrm>
        </p:spPr>
      </p:pic>
      <p:pic>
        <p:nvPicPr>
          <p:cNvPr id="7" name="Рисунок 6" descr="Изображение выглядит как текст, электроника, диспле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DB42DB4-24A9-7D7C-842D-9E4C6C095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4" y="0"/>
            <a:ext cx="8073958" cy="5540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0D2BC5-0E2E-9BF9-43B1-2398353A029C}"/>
              </a:ext>
            </a:extLst>
          </p:cNvPr>
          <p:cNvSpPr txBox="1"/>
          <p:nvPr/>
        </p:nvSpPr>
        <p:spPr>
          <a:xfrm>
            <a:off x="858930" y="2922599"/>
            <a:ext cx="6875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</a:rPr>
              <a:t>0 1 2 3 4 5 6 7 8 9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679629-5252-DBCD-0E5D-3681AA8BD025}"/>
              </a:ext>
            </a:extLst>
          </p:cNvPr>
          <p:cNvSpPr txBox="1"/>
          <p:nvPr/>
        </p:nvSpPr>
        <p:spPr>
          <a:xfrm>
            <a:off x="1534696" y="594663"/>
            <a:ext cx="5524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Десятичная система счисления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CF5636-C68B-C22F-3A1D-7B9CD7936F0E}"/>
              </a:ext>
            </a:extLst>
          </p:cNvPr>
          <p:cNvSpPr txBox="1"/>
          <p:nvPr/>
        </p:nvSpPr>
        <p:spPr>
          <a:xfrm>
            <a:off x="910444" y="2312710"/>
            <a:ext cx="518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Арабские цифры:</a:t>
            </a:r>
          </a:p>
        </p:txBody>
      </p:sp>
    </p:spTree>
    <p:extLst>
      <p:ext uri="{BB962C8B-B14F-4D97-AF65-F5344CB8AC3E}">
        <p14:creationId xmlns:p14="http://schemas.microsoft.com/office/powerpoint/2010/main" val="1697963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8A6DB-D67F-A898-BBFF-A367C02A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Объект 4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F310EC5-AED1-4B4E-DCA6-8A32C031E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07" y="808577"/>
            <a:ext cx="6049423" cy="6049423"/>
          </a:xfrm>
        </p:spPr>
      </p:pic>
      <p:pic>
        <p:nvPicPr>
          <p:cNvPr id="7" name="Рисунок 6" descr="Изображение выглядит как текст, электроника, диспле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DB42DB4-24A9-7D7C-842D-9E4C6C095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4" y="0"/>
            <a:ext cx="8073958" cy="55405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6F5FC0-F7C2-31F0-39D7-129154207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10" y="982494"/>
            <a:ext cx="6917158" cy="3171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FE5BE-7B4B-D6E4-BE7E-4DF8C347D906}"/>
              </a:ext>
            </a:extLst>
          </p:cNvPr>
          <p:cNvSpPr txBox="1"/>
          <p:nvPr/>
        </p:nvSpPr>
        <p:spPr>
          <a:xfrm>
            <a:off x="5126475" y="4548499"/>
            <a:ext cx="301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учебнике страница 25</a:t>
            </a:r>
          </a:p>
        </p:txBody>
      </p:sp>
    </p:spTree>
    <p:extLst>
      <p:ext uri="{BB962C8B-B14F-4D97-AF65-F5344CB8AC3E}">
        <p14:creationId xmlns:p14="http://schemas.microsoft.com/office/powerpoint/2010/main" val="2481965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8A6DB-D67F-A898-BBFF-A367C02A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7" name="Рисунок 6" descr="Изображение выглядит как текст, электроника, диспле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DB42DB4-24A9-7D7C-842D-9E4C6C095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378" y="-306962"/>
            <a:ext cx="10774837" cy="6688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78E75-96F3-5403-08E3-CCB2B56E30AB}"/>
              </a:ext>
            </a:extLst>
          </p:cNvPr>
          <p:cNvSpPr txBox="1"/>
          <p:nvPr/>
        </p:nvSpPr>
        <p:spPr>
          <a:xfrm>
            <a:off x="490193" y="197962"/>
            <a:ext cx="962476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1234 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одна тысяча двести тридцать четыре</a:t>
            </a:r>
          </a:p>
          <a:p>
            <a:r>
              <a:rPr lang="ru-RU" sz="4000" dirty="0">
                <a:solidFill>
                  <a:schemeClr val="bg1"/>
                </a:solidFill>
              </a:rPr>
              <a:t>43579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сорок три тысячи пятьсот семьдесят девять</a:t>
            </a:r>
          </a:p>
          <a:p>
            <a:r>
              <a:rPr lang="ru-RU" sz="4000" dirty="0">
                <a:solidFill>
                  <a:schemeClr val="bg1"/>
                </a:solidFill>
              </a:rPr>
              <a:t>149685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3200" dirty="0">
                <a:solidFill>
                  <a:schemeClr val="bg1"/>
                </a:solidFill>
              </a:rPr>
              <a:t>сто сорок девять тысяч шестьсот восемьдесят пять</a:t>
            </a:r>
          </a:p>
          <a:p>
            <a:r>
              <a:rPr lang="ru-RU" sz="4000" dirty="0">
                <a:solidFill>
                  <a:schemeClr val="bg1"/>
                </a:solidFill>
              </a:rPr>
              <a:t>3937276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3200" dirty="0">
                <a:solidFill>
                  <a:schemeClr val="bg1"/>
                </a:solidFill>
              </a:rPr>
              <a:t>три миллиона девятьсот тридцать семь тысяч двести семьдесят шесть</a:t>
            </a:r>
          </a:p>
        </p:txBody>
      </p:sp>
      <p:pic>
        <p:nvPicPr>
          <p:cNvPr id="5" name="Объект 4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F310EC5-AED1-4B4E-DCA6-8A32C031E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74" y="1951348"/>
            <a:ext cx="5043341" cy="5043341"/>
          </a:xfrm>
        </p:spPr>
      </p:pic>
    </p:spTree>
    <p:extLst>
      <p:ext uri="{BB962C8B-B14F-4D97-AF65-F5344CB8AC3E}">
        <p14:creationId xmlns:p14="http://schemas.microsoft.com/office/powerpoint/2010/main" val="27548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8A6DB-D67F-A898-BBFF-A367C02A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Объект 4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F310EC5-AED1-4B4E-DCA6-8A32C031E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07" y="808577"/>
            <a:ext cx="6049423" cy="6049423"/>
          </a:xfrm>
        </p:spPr>
      </p:pic>
      <p:pic>
        <p:nvPicPr>
          <p:cNvPr id="7" name="Рисунок 6" descr="Изображение выглядит как текст, электроника, диспле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DB42DB4-24A9-7D7C-842D-9E4C6C095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4" y="0"/>
            <a:ext cx="8073958" cy="5540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FE5BE-7B4B-D6E4-BE7E-4DF8C347D906}"/>
              </a:ext>
            </a:extLst>
          </p:cNvPr>
          <p:cNvSpPr txBox="1"/>
          <p:nvPr/>
        </p:nvSpPr>
        <p:spPr>
          <a:xfrm>
            <a:off x="5126475" y="4548499"/>
            <a:ext cx="301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учебнике страница 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0A91FA-F0A3-284F-D5A8-07746D172B69}"/>
                  </a:ext>
                </a:extLst>
              </p:cNvPr>
              <p:cNvSpPr txBox="1"/>
              <p:nvPr/>
            </p:nvSpPr>
            <p:spPr>
              <a:xfrm>
                <a:off x="989815" y="2189306"/>
                <a:ext cx="72842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600" dirty="0">
                    <a:solidFill>
                      <a:schemeClr val="bg1"/>
                    </a:solidFill>
                  </a:rPr>
                  <a:t>5204 = 5</a:t>
                </a:r>
                <a14:m>
                  <m:oMath xmlns:m="http://schemas.openxmlformats.org/officeDocument/2006/math">
                    <m:r>
                      <a:rPr lang="ru-RU" sz="3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∙</m:t>
                    </m:r>
                  </m:oMath>
                </a14:m>
                <a:r>
                  <a:rPr lang="ru-RU" sz="3600" dirty="0">
                    <a:solidFill>
                      <a:schemeClr val="bg1"/>
                    </a:solidFill>
                  </a:rPr>
                  <a:t>1000 + 2 </a:t>
                </a:r>
                <a14:m>
                  <m:oMath xmlns:m="http://schemas.openxmlformats.org/officeDocument/2006/math">
                    <m:r>
                      <a:rPr lang="ru-RU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ru-RU" sz="3600" dirty="0">
                    <a:solidFill>
                      <a:schemeClr val="bg1"/>
                    </a:solidFill>
                  </a:rPr>
                  <a:t>100+ 0</a:t>
                </a:r>
                <a14:m>
                  <m:oMath xmlns:m="http://schemas.openxmlformats.org/officeDocument/2006/math">
                    <m:r>
                      <a:rPr lang="ru-RU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ru-RU" sz="3600" dirty="0">
                    <a:solidFill>
                      <a:schemeClr val="bg1"/>
                    </a:solidFill>
                  </a:rPr>
                  <a:t>10 + 4</a:t>
                </a:r>
                <a14:m>
                  <m:oMath xmlns:m="http://schemas.openxmlformats.org/officeDocument/2006/math">
                    <m:r>
                      <a:rPr lang="ru-RU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ru-RU" sz="36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0A91FA-F0A3-284F-D5A8-07746D172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15" y="2189306"/>
                <a:ext cx="7284211" cy="646331"/>
              </a:xfrm>
              <a:prstGeom prst="rect">
                <a:avLst/>
              </a:prstGeom>
              <a:blipFill>
                <a:blip r:embed="rId4"/>
                <a:stretch>
                  <a:fillRect l="-2510" t="-14151" b="-349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9F0B3DE-4D60-40F6-3C6E-52F49AECE1DA}"/>
              </a:ext>
            </a:extLst>
          </p:cNvPr>
          <p:cNvSpPr txBox="1"/>
          <p:nvPr/>
        </p:nvSpPr>
        <p:spPr>
          <a:xfrm>
            <a:off x="1534696" y="944024"/>
            <a:ext cx="5957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Пять тысяч двести четыре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EEA35-DA37-BA02-5F5A-0A8B337A6588}"/>
              </a:ext>
            </a:extLst>
          </p:cNvPr>
          <p:cNvSpPr txBox="1"/>
          <p:nvPr/>
        </p:nvSpPr>
        <p:spPr>
          <a:xfrm>
            <a:off x="1250731" y="3364272"/>
            <a:ext cx="5957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сумма разрядных слагаемых</a:t>
            </a:r>
          </a:p>
        </p:txBody>
      </p:sp>
    </p:spTree>
    <p:extLst>
      <p:ext uri="{BB962C8B-B14F-4D97-AF65-F5344CB8AC3E}">
        <p14:creationId xmlns:p14="http://schemas.microsoft.com/office/powerpoint/2010/main" val="8004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8A6DB-D67F-A898-BBFF-A367C02A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5" name="Объект 4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F310EC5-AED1-4B4E-DCA6-8A32C031E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07" y="808577"/>
            <a:ext cx="6049423" cy="6049423"/>
          </a:xfrm>
        </p:spPr>
      </p:pic>
      <p:pic>
        <p:nvPicPr>
          <p:cNvPr id="7" name="Рисунок 6" descr="Изображение выглядит как текст, электроника, диспле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DB42DB4-24A9-7D7C-842D-9E4C6C095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4" y="0"/>
            <a:ext cx="8073958" cy="5540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FE5BE-7B4B-D6E4-BE7E-4DF8C347D906}"/>
              </a:ext>
            </a:extLst>
          </p:cNvPr>
          <p:cNvSpPr txBox="1"/>
          <p:nvPr/>
        </p:nvSpPr>
        <p:spPr>
          <a:xfrm>
            <a:off x="5126475" y="4548499"/>
            <a:ext cx="301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 учебнике страница 25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063F13-DD44-421A-5FC0-4018DF61A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886" y="751824"/>
            <a:ext cx="6782754" cy="22038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674DE2-33DF-CC59-F913-E4E2018093A4}"/>
              </a:ext>
            </a:extLst>
          </p:cNvPr>
          <p:cNvSpPr txBox="1"/>
          <p:nvPr/>
        </p:nvSpPr>
        <p:spPr>
          <a:xfrm>
            <a:off x="956886" y="3299381"/>
            <a:ext cx="6782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Двести сорок семь миллиардов двадцать восемь миллионов пятьсот сорок одна тысяча четыреста шесть </a:t>
            </a:r>
          </a:p>
        </p:txBody>
      </p:sp>
    </p:spTree>
    <p:extLst>
      <p:ext uri="{BB962C8B-B14F-4D97-AF65-F5344CB8AC3E}">
        <p14:creationId xmlns:p14="http://schemas.microsoft.com/office/powerpoint/2010/main" val="2426077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8A6DB-D67F-A898-BBFF-A367C02A3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7" name="Рисунок 6" descr="Изображение выглядит как текст, электроника, диспле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0DB42DB4-24A9-7D7C-842D-9E4C6C095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90" y="-166521"/>
            <a:ext cx="10246933" cy="6361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378E75-96F3-5403-08E3-CCB2B56E30AB}"/>
              </a:ext>
            </a:extLst>
          </p:cNvPr>
          <p:cNvSpPr txBox="1"/>
          <p:nvPr/>
        </p:nvSpPr>
        <p:spPr>
          <a:xfrm>
            <a:off x="641018" y="854120"/>
            <a:ext cx="962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567891432705</a:t>
            </a:r>
          </a:p>
        </p:txBody>
      </p:sp>
      <p:pic>
        <p:nvPicPr>
          <p:cNvPr id="5" name="Объект 4" descr="Изображение выглядит как игрушка, кукл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7F310EC5-AED1-4B4E-DCA6-8A32C031E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74" y="1951348"/>
            <a:ext cx="5043341" cy="504334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B4EFD3-41BC-97B1-797F-C568F7B7668A}"/>
              </a:ext>
            </a:extLst>
          </p:cNvPr>
          <p:cNvSpPr txBox="1"/>
          <p:nvPr/>
        </p:nvSpPr>
        <p:spPr>
          <a:xfrm>
            <a:off x="641018" y="1554294"/>
            <a:ext cx="92288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Пятьсот шестьдесят семь миллиардов восемьсот девяносто один миллион четыреста тридцать две тысячи семьсот пять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C159ED-B4F8-B407-828E-825086F0C850}"/>
              </a:ext>
            </a:extLst>
          </p:cNvPr>
          <p:cNvSpPr txBox="1"/>
          <p:nvPr/>
        </p:nvSpPr>
        <p:spPr>
          <a:xfrm>
            <a:off x="641018" y="3013990"/>
            <a:ext cx="5175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101750893884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5BC1B-C076-79EB-DE11-32C1708041D9}"/>
              </a:ext>
            </a:extLst>
          </p:cNvPr>
          <p:cNvSpPr txBox="1"/>
          <p:nvPr/>
        </p:nvSpPr>
        <p:spPr>
          <a:xfrm>
            <a:off x="641018" y="3721876"/>
            <a:ext cx="92288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Сто один миллиард семьсот пятьдесят миллионов восемьсот девяносто три тысячи восемьсот восемьдесят четыре</a:t>
            </a:r>
          </a:p>
        </p:txBody>
      </p:sp>
    </p:spTree>
    <p:extLst>
      <p:ext uri="{BB962C8B-B14F-4D97-AF65-F5344CB8AC3E}">
        <p14:creationId xmlns:p14="http://schemas.microsoft.com/office/powerpoint/2010/main" val="66641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A91D02-3E1A-4E76-4EA0-10AF0213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979" y="-635540"/>
            <a:ext cx="18740984" cy="2210753"/>
          </a:xfrm>
        </p:spPr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292F77-0BBA-1440-B809-9658C15EA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131" y="257783"/>
            <a:ext cx="6663447" cy="6342434"/>
          </a:xfrm>
        </p:spPr>
        <p:txBody>
          <a:bodyPr>
            <a:no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Произошло инопланетное вторжение,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Машина времени потерпела крушение.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спасти учебное заведение,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должны усилить наше мышление.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этого необходимо немного отдохнуть.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Вытянуть руки и сильно встряхнуть.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ножки встать и попрыгать чуть-чуть.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Повернуться к соседу и подмигнуть.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Силы свои мы восстановили,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 работе опять приступили.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Мир математики чтобы познать,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 стараться всегда побеждать,</a:t>
            </a:r>
            <a:endParaRPr lang="ru-RU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стремиться учиться на пять!</a:t>
            </a:r>
            <a:endParaRPr lang="ru-RU" sz="2000" b="1" dirty="0"/>
          </a:p>
        </p:txBody>
      </p:sp>
      <p:pic>
        <p:nvPicPr>
          <p:cNvPr id="1026" name="Picture 2" descr="Гифка инопланетянин гиф картинка, скачать анимированный gif на GIFER">
            <a:extLst>
              <a:ext uri="{FF2B5EF4-FFF2-40B4-BE49-F238E27FC236}">
                <a16:creationId xmlns:a16="http://schemas.microsoft.com/office/drawing/2014/main" id="{73F07406-F8D5-B027-457B-5834D6C51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38" y="683976"/>
            <a:ext cx="5490048" cy="54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15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7D463-85CF-9533-8963-7ACEC2C4A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875" y="164011"/>
            <a:ext cx="9520158" cy="1049235"/>
          </a:xfrm>
        </p:spPr>
        <p:txBody>
          <a:bodyPr/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j-ea"/>
                <a:cs typeface="+mj-cs"/>
              </a:rPr>
              <a:t>№61 страница 26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8F6432-25F9-7FAE-ECD0-4030B8255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D9DB38-9C14-BF04-9606-0C1453E93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15" y="1364850"/>
            <a:ext cx="10647708" cy="3162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32EACB-C530-6FB7-F66C-667397647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156" y="4019057"/>
            <a:ext cx="2514867" cy="305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7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14D72-1DD3-67CC-862C-583721FF3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566" y="4718122"/>
            <a:ext cx="4391024" cy="1173700"/>
          </a:xfrm>
        </p:spPr>
        <p:txBody>
          <a:bodyPr anchor="t">
            <a:normAutofit/>
          </a:bodyPr>
          <a:lstStyle/>
          <a:p>
            <a:br>
              <a:rPr lang="ru-RU" sz="3700">
                <a:solidFill>
                  <a:schemeClr val="bg1"/>
                </a:solidFill>
              </a:rPr>
            </a:br>
            <a:endParaRPr lang="ru-RU" sz="370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AE7EB-A560-D8DF-277D-12A26343A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26" y="4766267"/>
            <a:ext cx="5692774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056" name="Picture 8" descr="Bedienfelder Und Ausblick Vom Cockpit Des Raumschiffes Vektor Abbildung -  Illustration von abbildung, kosmonaut: 162365034">
            <a:extLst>
              <a:ext uri="{FF2B5EF4-FFF2-40B4-BE49-F238E27FC236}">
                <a16:creationId xmlns:a16="http://schemas.microsoft.com/office/drawing/2014/main" id="{FE565A6C-0DB0-D123-03D1-231CEA666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r="3" b="3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илот держит в руках пульт управления космическим кораблем - стоковый  вектор | Crushpixel">
            <a:extLst>
              <a:ext uri="{FF2B5EF4-FFF2-40B4-BE49-F238E27FC236}">
                <a16:creationId xmlns:a16="http://schemas.microsoft.com/office/drawing/2014/main" id="{0F91DA2B-76DE-5FD4-B21C-A05B20D5A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954" r="6014" b="-957"/>
          <a:stretch/>
        </p:blipFill>
        <p:spPr bwMode="auto">
          <a:xfrm>
            <a:off x="6096000" y="-126783"/>
            <a:ext cx="6105519" cy="4057656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6825C0B3-BF73-6D96-5666-3EF23B339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FE06B383-7014-FC9C-C4FE-64045EE68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CEE153A-594D-1F0D-36DE-4B1BC8C8C516}"/>
              </a:ext>
            </a:extLst>
          </p:cNvPr>
          <p:cNvGrpSpPr/>
          <p:nvPr/>
        </p:nvGrpSpPr>
        <p:grpSpPr>
          <a:xfrm>
            <a:off x="2265547" y="4718122"/>
            <a:ext cx="7660906" cy="2070127"/>
            <a:chOff x="2306425" y="4704556"/>
            <a:chExt cx="7660906" cy="2070127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1313435-492C-5D98-1BAC-826A61B90023}"/>
                </a:ext>
              </a:extLst>
            </p:cNvPr>
            <p:cNvSpPr/>
            <p:nvPr/>
          </p:nvSpPr>
          <p:spPr>
            <a:xfrm>
              <a:off x="2306425" y="4704556"/>
              <a:ext cx="7579150" cy="757168"/>
            </a:xfrm>
            <a:prstGeom prst="round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6600" dirty="0"/>
                <a:t>25    10    19    13    16</a:t>
              </a:r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CA3D9A78-C120-378A-86F5-2E5A99D3D2C2}"/>
                </a:ext>
              </a:extLst>
            </p:cNvPr>
            <p:cNvGrpSpPr/>
            <p:nvPr/>
          </p:nvGrpSpPr>
          <p:grpSpPr>
            <a:xfrm>
              <a:off x="2368213" y="5580817"/>
              <a:ext cx="7599118" cy="1193866"/>
              <a:chOff x="2368213" y="5580817"/>
              <a:chExt cx="7599118" cy="1193866"/>
            </a:xfrm>
          </p:grpSpPr>
          <p:sp>
            <p:nvSpPr>
              <p:cNvPr id="17" name="Прямоугольник: скругленные углы 16">
                <a:extLst>
                  <a:ext uri="{FF2B5EF4-FFF2-40B4-BE49-F238E27FC236}">
                    <a16:creationId xmlns:a16="http://schemas.microsoft.com/office/drawing/2014/main" id="{D8A562FD-C001-3587-45AC-0BB03D3BE206}"/>
                  </a:ext>
                </a:extLst>
              </p:cNvPr>
              <p:cNvSpPr/>
              <p:nvPr/>
            </p:nvSpPr>
            <p:spPr>
              <a:xfrm>
                <a:off x="2368213" y="5823619"/>
                <a:ext cx="1002935" cy="689097"/>
              </a:xfrm>
              <a:prstGeom prst="roundRect">
                <a:avLst/>
              </a:prstGeom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585BF33B-F4B5-7865-CEC1-0B1F39AE4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85893" y="5580817"/>
                <a:ext cx="1475360" cy="116443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FAE4687A-1D83-8558-D498-A52EF42DE9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8078" y="5606006"/>
                <a:ext cx="1475360" cy="1164437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71EDDDBC-82B1-BD4B-E43F-451C9885A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94421" y="5606006"/>
                <a:ext cx="1475360" cy="1164437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EE41C3C3-689C-297D-FFD0-FEE1F2B09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91971" y="5610246"/>
                <a:ext cx="1475360" cy="116443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281012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68A54B-9065-40B2-8753-8E0288E82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0669A-EEF8-7AA8-9CF3-4E3A3C79B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384" y="653121"/>
            <a:ext cx="4093310" cy="554317"/>
          </a:xfrm>
        </p:spPr>
        <p:txBody>
          <a:bodyPr>
            <a:normAutofit/>
          </a:bodyPr>
          <a:lstStyle/>
          <a:p>
            <a:r>
              <a:rPr lang="ru-RU" b="1" dirty="0"/>
              <a:t>№63 страница 26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5F3B72-790F-4B1A-90DE-5EC31C829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2BED43D-FF5E-4233-9D4F-A509B5603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592DDA-3D95-BD81-2D08-F7CB2774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25" y="1326422"/>
            <a:ext cx="10262681" cy="620935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157398246 - сто пятьдесят семь миллионов треста девяносто восемь тысяч двести сорок шесть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140840000 - сто сорок миллионов восемьсот сорок тысяч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700000012 - семьсот миллионов двенадцать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Г) 790312333415 - семьдесят девять миллиардов триста двенадцать миллионов триста тридцать три тысячи четыреста пятнадцать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Д) 114521800000 - сто четырнадцать миллиардов пятьсот двадцать один миллион восемьсот тысяч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Е) 18800011603 - восемнадцать миллиардов восемьсот миллионов одиннадцать тысяч шестьсот три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endParaRPr lang="ru-RU" sz="11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1D0F8B-A6FE-4009-88A1-49ABE7CEF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5057B3-E936-43A2-9EEE-514EF0434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B9298B-783D-471B-7EFE-C14CFBF2B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365" y="2541903"/>
            <a:ext cx="3742249" cy="37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8B483-F51F-C365-AD72-CF69DBDD4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30" y="298681"/>
            <a:ext cx="9520158" cy="1049235"/>
          </a:xfrm>
        </p:spPr>
        <p:txBody>
          <a:bodyPr/>
          <a:lstStyle/>
          <a:p>
            <a:r>
              <a:rPr lang="ru-RU" b="1" dirty="0"/>
              <a:t>№64 страница 26</a:t>
            </a:r>
          </a:p>
        </p:txBody>
      </p:sp>
      <p:pic>
        <p:nvPicPr>
          <p:cNvPr id="5" name="Объект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9412B0E-B6C5-BA48-BDB4-38FD330FC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88" y="1867098"/>
            <a:ext cx="11348624" cy="2967548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D3966D-773C-B883-8512-790F6825A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431" y="2963012"/>
            <a:ext cx="3737172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56269-AAD6-18E9-8214-7E5ABEB3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5FF09DE-1A0F-AF25-137B-BFD46972B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12" t="7311" r="18743" b="2633"/>
          <a:stretch/>
        </p:blipFill>
        <p:spPr>
          <a:xfrm>
            <a:off x="262270" y="274638"/>
            <a:ext cx="2062640" cy="29524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514D50-5B0B-962C-3CB3-4EA4A198A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396" y="231511"/>
            <a:ext cx="2896334" cy="289633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88413-9AF4-0BDA-D0FF-A0C7F65C3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632" t="-2088" r="10632" b="2088"/>
          <a:stretch/>
        </p:blipFill>
        <p:spPr>
          <a:xfrm>
            <a:off x="7340925" y="3552486"/>
            <a:ext cx="2272001" cy="32241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7A2F6F-16D3-3C24-53D9-928F45A77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5513" y="254368"/>
            <a:ext cx="2272000" cy="27572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9E3EC3-251F-C7FA-08B5-ABB1B5E27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4910" y="3907047"/>
            <a:ext cx="2624405" cy="262189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3FACFA3-9B87-5BC6-F74B-95058D674AC6}"/>
              </a:ext>
            </a:extLst>
          </p:cNvPr>
          <p:cNvCxnSpPr>
            <a:cxnSpLocks/>
          </p:cNvCxnSpPr>
          <p:nvPr/>
        </p:nvCxnSpPr>
        <p:spPr>
          <a:xfrm>
            <a:off x="1737360" y="3290711"/>
            <a:ext cx="841714" cy="93472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7CD486-9283-1CD6-5105-CEB457133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316544">
            <a:off x="4781424" y="3094014"/>
            <a:ext cx="1072989" cy="11705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3737A8-1506-481B-85D1-D5B0481F2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430" y="2587538"/>
            <a:ext cx="1072989" cy="11705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9F083AF-6C6B-CB46-AA41-7C63C3E8C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171239">
            <a:off x="9679614" y="3275079"/>
            <a:ext cx="1072989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66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56269-AAD6-18E9-8214-7E5ABEB3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5FF09DE-1A0F-AF25-137B-BFD46972B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12" t="7311" r="18743" b="2633"/>
          <a:stretch/>
        </p:blipFill>
        <p:spPr>
          <a:xfrm>
            <a:off x="164031" y="3552486"/>
            <a:ext cx="2062640" cy="2952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514D50-5B0B-962C-3CB3-4EA4A198A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5" t="-1703" r="18868" b="1703"/>
          <a:stretch/>
        </p:blipFill>
        <p:spPr>
          <a:xfrm>
            <a:off x="10099884" y="3588325"/>
            <a:ext cx="1834451" cy="2896334"/>
          </a:xfrm>
          <a:prstGeom prst="roundRect">
            <a:avLst>
              <a:gd name="adj" fmla="val 8594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A88413-9AF4-0BDA-D0FF-A0C7F65C30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632" t="6339" r="10632" b="2088"/>
          <a:stretch/>
        </p:blipFill>
        <p:spPr>
          <a:xfrm>
            <a:off x="7584404" y="3551166"/>
            <a:ext cx="2272001" cy="2952444"/>
          </a:xfrm>
          <a:prstGeom prst="roundRect">
            <a:avLst>
              <a:gd name="adj" fmla="val 859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7A2F6F-16D3-3C24-53D9-928F45A77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25" y="3588325"/>
            <a:ext cx="2272000" cy="2915285"/>
          </a:xfrm>
          <a:prstGeom prst="roundRect">
            <a:avLst>
              <a:gd name="adj" fmla="val 8594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9E3EC3-251F-C7FA-08B5-ABB1B5E27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595" y="3589644"/>
            <a:ext cx="2624405" cy="2915286"/>
          </a:xfrm>
          <a:prstGeom prst="roundRect">
            <a:avLst>
              <a:gd name="adj" fmla="val 859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10DD59-ECC8-14E1-7385-1DDF5ACEF669}"/>
              </a:ext>
            </a:extLst>
          </p:cNvPr>
          <p:cNvSpPr txBox="1"/>
          <p:nvPr/>
        </p:nvSpPr>
        <p:spPr>
          <a:xfrm>
            <a:off x="3220720" y="147935"/>
            <a:ext cx="8554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Домашнее задание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C0920A-37DB-377D-4674-CB302F828712}"/>
              </a:ext>
            </a:extLst>
          </p:cNvPr>
          <p:cNvSpPr txBox="1"/>
          <p:nvPr/>
        </p:nvSpPr>
        <p:spPr>
          <a:xfrm>
            <a:off x="3462655" y="1532930"/>
            <a:ext cx="1013142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/>
              <a:t>Учебник: стр. 26  № 65,</a:t>
            </a:r>
          </a:p>
          <a:p>
            <a:r>
              <a:rPr lang="ru-RU" sz="4400" dirty="0"/>
              <a:t>                  стр. 28  № 73. </a:t>
            </a:r>
          </a:p>
        </p:txBody>
      </p:sp>
    </p:spTree>
    <p:extLst>
      <p:ext uri="{BB962C8B-B14F-4D97-AF65-F5344CB8AC3E}">
        <p14:creationId xmlns:p14="http://schemas.microsoft.com/office/powerpoint/2010/main" val="3317963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114D72-1DD3-67CC-862C-583721FF3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566" y="4718122"/>
            <a:ext cx="4391024" cy="1173700"/>
          </a:xfrm>
        </p:spPr>
        <p:txBody>
          <a:bodyPr anchor="t">
            <a:normAutofit/>
          </a:bodyPr>
          <a:lstStyle/>
          <a:p>
            <a:br>
              <a:rPr lang="ru-RU" sz="3700">
                <a:solidFill>
                  <a:schemeClr val="bg1"/>
                </a:solidFill>
              </a:rPr>
            </a:br>
            <a:endParaRPr lang="ru-RU" sz="370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AE7EB-A560-D8DF-277D-12A26343A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26" y="4766267"/>
            <a:ext cx="5692774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2056" name="Picture 8" descr="Bedienfelder Und Ausblick Vom Cockpit Des Raumschiffes Vektor Abbildung -  Illustration von abbildung, kosmonaut: 162365034">
            <a:extLst>
              <a:ext uri="{FF2B5EF4-FFF2-40B4-BE49-F238E27FC236}">
                <a16:creationId xmlns:a16="http://schemas.microsoft.com/office/drawing/2014/main" id="{FE565A6C-0DB0-D123-03D1-231CEA666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r="3" b="3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илот держит в руках пульт управления космическим кораблем - стоковый  вектор | Crushpixel">
            <a:extLst>
              <a:ext uri="{FF2B5EF4-FFF2-40B4-BE49-F238E27FC236}">
                <a16:creationId xmlns:a16="http://schemas.microsoft.com/office/drawing/2014/main" id="{0F91DA2B-76DE-5FD4-B21C-A05B20D5A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" t="954" r="6014" b="-957"/>
          <a:stretch/>
        </p:blipFill>
        <p:spPr bwMode="auto">
          <a:xfrm>
            <a:off x="6096000" y="-126783"/>
            <a:ext cx="6105519" cy="4057656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6825C0B3-BF73-6D96-5666-3EF23B339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FE06B383-7014-FC9C-C4FE-64045EE68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CEE153A-594D-1F0D-36DE-4B1BC8C8C516}"/>
              </a:ext>
            </a:extLst>
          </p:cNvPr>
          <p:cNvGrpSpPr/>
          <p:nvPr/>
        </p:nvGrpSpPr>
        <p:grpSpPr>
          <a:xfrm>
            <a:off x="2265547" y="4718122"/>
            <a:ext cx="7579150" cy="1808160"/>
            <a:chOff x="2306425" y="4704556"/>
            <a:chExt cx="7579150" cy="1808160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1313435-492C-5D98-1BAC-826A61B90023}"/>
                </a:ext>
              </a:extLst>
            </p:cNvPr>
            <p:cNvSpPr/>
            <p:nvPr/>
          </p:nvSpPr>
          <p:spPr>
            <a:xfrm>
              <a:off x="2306425" y="4704556"/>
              <a:ext cx="7579150" cy="757168"/>
            </a:xfrm>
            <a:prstGeom prst="round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6600" dirty="0"/>
                <a:t>25    10    19    13    16</a:t>
              </a: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D8A562FD-C001-3587-45AC-0BB03D3BE206}"/>
                </a:ext>
              </a:extLst>
            </p:cNvPr>
            <p:cNvSpPr/>
            <p:nvPr/>
          </p:nvSpPr>
          <p:spPr>
            <a:xfrm>
              <a:off x="2368213" y="5823619"/>
              <a:ext cx="1002935" cy="689097"/>
            </a:xfrm>
            <a:prstGeom prst="roundRect">
              <a:avLst/>
            </a:prstGeo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5400" dirty="0"/>
                <a:t>Ч</a:t>
              </a:r>
            </a:p>
          </p:txBody>
        </p:sp>
      </p:grp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B401B21-17C2-FB91-69B3-AC77C0AA560D}"/>
              </a:ext>
            </a:extLst>
          </p:cNvPr>
          <p:cNvSpPr/>
          <p:nvPr/>
        </p:nvSpPr>
        <p:spPr>
          <a:xfrm>
            <a:off x="3838257" y="5822096"/>
            <a:ext cx="1002935" cy="689097"/>
          </a:xfrm>
          <a:prstGeom prst="round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/>
              <a:t>И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EAA5E69-6706-D64B-0CB9-A6E1372CFC51}"/>
              </a:ext>
            </a:extLst>
          </p:cNvPr>
          <p:cNvSpPr/>
          <p:nvPr/>
        </p:nvSpPr>
        <p:spPr>
          <a:xfrm>
            <a:off x="5442132" y="5838649"/>
            <a:ext cx="1002935" cy="689097"/>
          </a:xfrm>
          <a:prstGeom prst="round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/>
              <a:t>С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4D69816E-B59A-A41E-593D-6AAFC4ADA291}"/>
              </a:ext>
            </a:extLst>
          </p:cNvPr>
          <p:cNvSpPr/>
          <p:nvPr/>
        </p:nvSpPr>
        <p:spPr>
          <a:xfrm>
            <a:off x="7109155" y="5837184"/>
            <a:ext cx="1002935" cy="689097"/>
          </a:xfrm>
          <a:prstGeom prst="round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/>
              <a:t>Л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404A52D-4B1F-24F8-5849-0C5E019F2A94}"/>
              </a:ext>
            </a:extLst>
          </p:cNvPr>
          <p:cNvSpPr/>
          <p:nvPr/>
        </p:nvSpPr>
        <p:spPr>
          <a:xfrm>
            <a:off x="8730009" y="5854172"/>
            <a:ext cx="1002935" cy="689097"/>
          </a:xfrm>
          <a:prstGeom prst="round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/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3216729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8EF8588-F097-2CC3-06F8-1B94D75C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AE7EB-A560-D8DF-277D-12A26343A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26" y="4766267"/>
            <a:ext cx="5692774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" name="AutoShape 2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6825C0B3-BF73-6D96-5666-3EF23B339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FE06B383-7014-FC9C-C4FE-64045EE68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Назад в будущее дата центров / Хабр">
            <a:extLst>
              <a:ext uri="{FF2B5EF4-FFF2-40B4-BE49-F238E27FC236}">
                <a16:creationId xmlns:a16="http://schemas.microsoft.com/office/drawing/2014/main" id="{F99762B7-3AC8-D5A9-9792-69D0283D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0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Иллюстрация абориген в стиле 2d | Illustrators.ru">
            <a:extLst>
              <a:ext uri="{FF2B5EF4-FFF2-40B4-BE49-F238E27FC236}">
                <a16:creationId xmlns:a16="http://schemas.microsoft.com/office/drawing/2014/main" id="{B71B3C00-8B54-C0C9-08C0-116BEC029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8" r="-16636" b="8524"/>
          <a:stretch/>
        </p:blipFill>
        <p:spPr bwMode="auto">
          <a:xfrm>
            <a:off x="0" y="16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0C80D-56FF-5C9D-288E-B061F10C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Объект 29">
            <a:extLst>
              <a:ext uri="{FF2B5EF4-FFF2-40B4-BE49-F238E27FC236}">
                <a16:creationId xmlns:a16="http://schemas.microsoft.com/office/drawing/2014/main" id="{3AF62968-D119-8A36-680B-BD573A54F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0995" y="6067257"/>
            <a:ext cx="2321303" cy="707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</a:t>
            </a:r>
            <a:endParaRPr lang="ru-RU" sz="4000" dirty="0"/>
          </a:p>
        </p:txBody>
      </p:sp>
      <p:pic>
        <p:nvPicPr>
          <p:cNvPr id="32" name="Рисунок 31" descr="Изображение выглядит как фрукт&#10;&#10;Автоматически созданное описание">
            <a:extLst>
              <a:ext uri="{FF2B5EF4-FFF2-40B4-BE49-F238E27FC236}">
                <a16:creationId xmlns:a16="http://schemas.microsoft.com/office/drawing/2014/main" id="{5AD12B54-A1D9-E369-5F02-32C9A7EE2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92" y="0"/>
            <a:ext cx="2245453" cy="2077044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F1E4924-3981-4913-A16B-8FD09A6E2BB1}"/>
              </a:ext>
            </a:extLst>
          </p:cNvPr>
          <p:cNvGrpSpPr/>
          <p:nvPr/>
        </p:nvGrpSpPr>
        <p:grpSpPr>
          <a:xfrm>
            <a:off x="9141353" y="-56153"/>
            <a:ext cx="2935710" cy="2214132"/>
            <a:chOff x="9420654" y="28278"/>
            <a:chExt cx="2935710" cy="2214132"/>
          </a:xfrm>
        </p:grpSpPr>
        <p:pic>
          <p:nvPicPr>
            <p:cNvPr id="52" name="Рисунок 51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C09957BA-CA1F-2D25-1671-080C16C19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0654" y="28278"/>
              <a:ext cx="2245453" cy="2077044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EFC97349-A96E-F32D-78A8-90ED9AFF5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0911" y="165366"/>
              <a:ext cx="2245453" cy="2077044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A93DF38-66BD-E3AB-A79E-570F3F8133E5}"/>
              </a:ext>
            </a:extLst>
          </p:cNvPr>
          <p:cNvGrpSpPr/>
          <p:nvPr/>
        </p:nvGrpSpPr>
        <p:grpSpPr>
          <a:xfrm>
            <a:off x="6199575" y="3433136"/>
            <a:ext cx="6219135" cy="2451105"/>
            <a:chOff x="6199575" y="3433136"/>
            <a:chExt cx="6219135" cy="2451105"/>
          </a:xfrm>
        </p:grpSpPr>
        <p:pic>
          <p:nvPicPr>
            <p:cNvPr id="53" name="Рисунок 52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55CF7FCA-8878-94A8-A686-CA646653B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575" y="3587633"/>
              <a:ext cx="2245453" cy="207704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EFD2726D-90ED-29A9-4CE9-6ECBBDEA6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664">
              <a:off x="6752983" y="3518440"/>
              <a:ext cx="2245453" cy="207704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CF568255-A80A-65F2-C962-32C93CCD9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7496">
              <a:off x="10173257" y="3807197"/>
              <a:ext cx="2245453" cy="207704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211D8B20-C5DC-0741-1B71-E355691C8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3543">
              <a:off x="9437079" y="3708658"/>
              <a:ext cx="2245453" cy="2077044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6F781A9E-6CCE-255F-6F2F-0438E302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0702">
              <a:off x="8084222" y="3564254"/>
              <a:ext cx="2245453" cy="2077044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ABCD9245-D236-A5C5-85F9-E6B7824A5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3221">
              <a:off x="7385594" y="3433136"/>
              <a:ext cx="2245453" cy="20770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E350A800-8277-D212-C8D9-D44711B66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3184">
              <a:off x="8769202" y="3671116"/>
              <a:ext cx="2245453" cy="2077044"/>
            </a:xfrm>
            <a:prstGeom prst="rect">
              <a:avLst/>
            </a:prstGeom>
          </p:spPr>
        </p:pic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DE1C142-B035-F14C-5D08-BDEB5812BA95}"/>
              </a:ext>
            </a:extLst>
          </p:cNvPr>
          <p:cNvSpPr txBox="1"/>
          <p:nvPr/>
        </p:nvSpPr>
        <p:spPr>
          <a:xfrm>
            <a:off x="6615384" y="2276892"/>
            <a:ext cx="6363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</a:t>
            </a:r>
            <a:endParaRPr lang="ru-RU" sz="4000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0359398-915B-8BFE-235B-EA91F8396016}"/>
              </a:ext>
            </a:extLst>
          </p:cNvPr>
          <p:cNvSpPr txBox="1"/>
          <p:nvPr/>
        </p:nvSpPr>
        <p:spPr>
          <a:xfrm>
            <a:off x="10246571" y="2192359"/>
            <a:ext cx="13289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3963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63" grpId="0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78C4B-CB75-57B4-B831-E33413F57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0AB6E-5859-1C2E-2AB6-322B69A71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58" y="175813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F53AD37-0D4E-4433-ECC1-70B7B7055EFF}"/>
              </a:ext>
            </a:extLst>
          </p:cNvPr>
          <p:cNvGrpSpPr/>
          <p:nvPr/>
        </p:nvGrpSpPr>
        <p:grpSpPr>
          <a:xfrm>
            <a:off x="2262433" y="-29402"/>
            <a:ext cx="6219135" cy="2451105"/>
            <a:chOff x="6199575" y="3433136"/>
            <a:chExt cx="6219135" cy="2451105"/>
          </a:xfrm>
        </p:grpSpPr>
        <p:pic>
          <p:nvPicPr>
            <p:cNvPr id="5" name="Рисунок 4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242C3D2-65A5-BEEF-DE91-C453EA86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575" y="3587633"/>
              <a:ext cx="2245453" cy="2077044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367463A8-9332-5AE6-A60F-308EE5E95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7664">
              <a:off x="6752983" y="3518440"/>
              <a:ext cx="2245453" cy="207704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294453EC-07A4-7896-CE67-8CCBA661F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27496">
              <a:off x="10173257" y="3807197"/>
              <a:ext cx="2245453" cy="207704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78E0A024-3696-CB1B-047C-C097BEFE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3543">
              <a:off x="9437079" y="3708658"/>
              <a:ext cx="2245453" cy="2077044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D3CAB9C3-71E9-0294-7852-A8AB9741E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0702">
              <a:off x="8084222" y="3564254"/>
              <a:ext cx="2245453" cy="2077044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6C535792-6947-DF8D-A76A-50D3758A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3221">
              <a:off x="7385594" y="3433136"/>
              <a:ext cx="2245453" cy="2077044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E18157AC-97C0-23C0-A1D5-2556ED4A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3184">
              <a:off x="8769202" y="3671116"/>
              <a:ext cx="2245453" cy="2077044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695D50A-2855-A7AE-5ADC-BC90BC1F5939}"/>
              </a:ext>
            </a:extLst>
          </p:cNvPr>
          <p:cNvGrpSpPr/>
          <p:nvPr/>
        </p:nvGrpSpPr>
        <p:grpSpPr>
          <a:xfrm>
            <a:off x="-226257" y="2681322"/>
            <a:ext cx="11280596" cy="3290248"/>
            <a:chOff x="113108" y="3220128"/>
            <a:chExt cx="11280596" cy="3290248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ECD7C22-741B-7B9B-F6B0-4A45F56A1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108" y="3220128"/>
              <a:ext cx="6523285" cy="321896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ADC6588-1050-F544-D033-FB638B1AE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120878">
              <a:off x="4870419" y="3291409"/>
              <a:ext cx="6523285" cy="321896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86CA193-CBFD-7E33-D1FF-030D0712C7BD}"/>
              </a:ext>
            </a:extLst>
          </p:cNvPr>
          <p:cNvSpPr txBox="1"/>
          <p:nvPr/>
        </p:nvSpPr>
        <p:spPr>
          <a:xfrm>
            <a:off x="3077975" y="2419937"/>
            <a:ext cx="6155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ОДИН</a:t>
            </a:r>
            <a:endParaRPr lang="ru-RU" sz="3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5BCCEC-E3B1-5E6D-4A2A-DA33B3F8ACDA}"/>
              </a:ext>
            </a:extLst>
          </p:cNvPr>
          <p:cNvSpPr txBox="1"/>
          <p:nvPr/>
        </p:nvSpPr>
        <p:spPr>
          <a:xfrm>
            <a:off x="2155272" y="5966885"/>
            <a:ext cx="78182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ДВА</a:t>
            </a:r>
            <a:endParaRPr lang="ru-RU" sz="3200" dirty="0"/>
          </a:p>
        </p:txBody>
      </p:sp>
      <p:pic>
        <p:nvPicPr>
          <p:cNvPr id="24" name="Рисунок 23" descr="Фигура органическое натуральное угла">
            <a:extLst>
              <a:ext uri="{FF2B5EF4-FFF2-40B4-BE49-F238E27FC236}">
                <a16:creationId xmlns:a16="http://schemas.microsoft.com/office/drawing/2014/main" id="{E24B98F3-30DD-3373-A541-06F535AF7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454768" y="-59922"/>
            <a:ext cx="4572000" cy="4572000"/>
          </a:xfrm>
          <a:prstGeom prst="rect">
            <a:avLst/>
          </a:prstGeom>
        </p:spPr>
      </p:pic>
      <p:pic>
        <p:nvPicPr>
          <p:cNvPr id="26" name="Рисунок 25" descr="Сетка с маленькими кругами">
            <a:extLst>
              <a:ext uri="{FF2B5EF4-FFF2-40B4-BE49-F238E27FC236}">
                <a16:creationId xmlns:a16="http://schemas.microsoft.com/office/drawing/2014/main" id="{7B6D6F57-FD7C-572F-2999-247F6E5436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922956">
            <a:off x="-2391646" y="-315835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4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0DBCCD-1A1A-968E-DCE1-63A3BB127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87" y="2918839"/>
            <a:ext cx="6946969" cy="40175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85618-A193-0F4A-0BA8-FC20E3BE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52DEC1-1D04-5254-D8B2-E957800AE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256" y="0"/>
            <a:ext cx="4809744" cy="6858000"/>
          </a:xfrm>
          <a:prstGeom prst="rect">
            <a:avLst/>
          </a:prstGeom>
        </p:spPr>
      </p:pic>
      <p:pic>
        <p:nvPicPr>
          <p:cNvPr id="8" name="Объект 7" descr="Раз, два, три, четыре, пять. Как человек научился считать?">
            <a:extLst>
              <a:ext uri="{FF2B5EF4-FFF2-40B4-BE49-F238E27FC236}">
                <a16:creationId xmlns:a16="http://schemas.microsoft.com/office/drawing/2014/main" id="{81ABFC02-6D7A-E151-462A-AAC8F07B1C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1" y="0"/>
            <a:ext cx="6458129" cy="3584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459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8EF8588-F097-2CC3-06F8-1B94D75C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7AE7EB-A560-D8DF-277D-12A26343A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26" y="4766267"/>
            <a:ext cx="5692774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4" name="AutoShape 2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6825C0B3-BF73-6D96-5666-3EF23B3397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Панель приборов самолета - векторные изображения, Панель приборов самолета  картинки | Depositphotos">
            <a:extLst>
              <a:ext uri="{FF2B5EF4-FFF2-40B4-BE49-F238E27FC236}">
                <a16:creationId xmlns:a16="http://schemas.microsoft.com/office/drawing/2014/main" id="{FE06B383-7014-FC9C-C4FE-64045EE68E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Назад в будущее дата центров / Хабр">
            <a:extLst>
              <a:ext uri="{FF2B5EF4-FFF2-40B4-BE49-F238E27FC236}">
                <a16:creationId xmlns:a16="http://schemas.microsoft.com/office/drawing/2014/main" id="{F99762B7-3AC8-D5A9-9792-69D0283D2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271694"/>
      </p:ext>
    </p:extLst>
  </p:cSld>
  <p:clrMapOvr>
    <a:masterClrMapping/>
  </p:clrMapOvr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Сектор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1_Галерея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алерея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7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8.xml><?xml version="1.0" encoding="utf-8"?>
<a:theme xmlns:a="http://schemas.openxmlformats.org/drawingml/2006/main" name="1_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1935</TotalTime>
  <Words>499</Words>
  <Application>Microsoft Office PowerPoint</Application>
  <PresentationFormat>Широкоэкранный</PresentationFormat>
  <Paragraphs>118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33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Century Gothic</vt:lpstr>
      <vt:lpstr>Gill Sans MT</vt:lpstr>
      <vt:lpstr>Palatino Linotype</vt:lpstr>
      <vt:lpstr>Times New Roman</vt:lpstr>
      <vt:lpstr>Trebuchet MS</vt:lpstr>
      <vt:lpstr>Wingdings 3</vt:lpstr>
      <vt:lpstr>Аспект</vt:lpstr>
      <vt:lpstr>Легкий дым</vt:lpstr>
      <vt:lpstr>Сектор</vt:lpstr>
      <vt:lpstr>1_Галерея</vt:lpstr>
      <vt:lpstr>Тема Office</vt:lpstr>
      <vt:lpstr>Галерея</vt:lpstr>
      <vt:lpstr>Небесная</vt:lpstr>
      <vt:lpstr>1_Небесная</vt:lpstr>
      <vt:lpstr>Запись и чтение натуральных чисел</vt:lpstr>
      <vt:lpstr> </vt:lpstr>
      <vt:lpstr> </vt:lpstr>
      <vt:lpstr> </vt:lpstr>
      <vt:lpstr>Презентация PowerPoint</vt:lpstr>
      <vt:lpstr> </vt:lpstr>
      <vt:lpstr> </vt:lpstr>
      <vt:lpstr> </vt:lpstr>
      <vt:lpstr>Презентация PowerPoint</vt:lpstr>
      <vt:lpstr> </vt:lpstr>
      <vt:lpstr> </vt:lpstr>
      <vt:lpstr> </vt:lpstr>
      <vt:lpstr>Презентация PowerPoint</vt:lpstr>
      <vt:lpstr> </vt:lpstr>
      <vt:lpstr> </vt:lpstr>
      <vt:lpstr> </vt:lpstr>
      <vt:lpstr>Презентация PowerPoint</vt:lpstr>
      <vt:lpstr> </vt:lpstr>
      <vt:lpstr> </vt:lpstr>
      <vt:lpstr> 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  <vt:lpstr>№61 страница 26</vt:lpstr>
      <vt:lpstr>№63 страница 26</vt:lpstr>
      <vt:lpstr>№64 страница 26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Запись и чтение натуральных чисел</dc:title>
  <dc:creator>Чернышева Юлия Андреевна</dc:creator>
  <cp:lastModifiedBy>Чернышева Юлия Андреевна</cp:lastModifiedBy>
  <cp:revision>6</cp:revision>
  <dcterms:created xsi:type="dcterms:W3CDTF">2022-06-05T14:57:49Z</dcterms:created>
  <dcterms:modified xsi:type="dcterms:W3CDTF">2022-06-06T23:17:35Z</dcterms:modified>
</cp:coreProperties>
</file>