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</p:sldMasterIdLst>
  <p:sldIdLst>
    <p:sldId id="256" r:id="rId3"/>
    <p:sldId id="257" r:id="rId4"/>
    <p:sldId id="258" r:id="rId5"/>
    <p:sldId id="259" r:id="rId6"/>
    <p:sldId id="263" r:id="rId7"/>
    <p:sldId id="260" r:id="rId8"/>
    <p:sldId id="264" r:id="rId9"/>
    <p:sldId id="266" r:id="rId10"/>
    <p:sldId id="271" r:id="rId11"/>
    <p:sldId id="269" r:id="rId12"/>
    <p:sldId id="268" r:id="rId13"/>
    <p:sldId id="262" r:id="rId14"/>
    <p:sldId id="27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47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9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56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99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9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32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079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708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8641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9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15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69880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621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16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63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20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2238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09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54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4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4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28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68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72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9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1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4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D630970-41D3-4A9B-B4CF-81019642357F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7B8D0C-1162-4126-A321-D650CE6F9FD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053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78A3DC52-8E85-4D77-92A1-EEB76A282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8583DFEB-5151-4660-89D5-CFF22B7D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0"/>
            <a:ext cx="7808159" cy="6872226"/>
            <a:chOff x="2202616" y="0"/>
            <a:chExt cx="7808159" cy="6872226"/>
          </a:xfrm>
        </p:grpSpPr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5333858-9740-488A-BE3B-C5F6D991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prstGeom prst="rect">
              <a:avLst/>
            </a:prstGeom>
            <a:blipFill dpi="0" rotWithShape="1">
              <a:blip r:embed="rId4">
                <a:alphaModFix amt="89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3CEC346-C965-4D6D-8731-6E98E4A0F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2DB17EC-F444-4873-9D0D-E50649FF1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51576" y="0"/>
              <a:ext cx="658370" cy="6872226"/>
              <a:chOff x="5751576" y="0"/>
              <a:chExt cx="658370" cy="6872226"/>
            </a:xfrm>
          </p:grpSpPr>
          <p:sp>
            <p:nvSpPr>
              <p:cNvPr id="17" name="Rounded Rectangle 27">
                <a:extLst>
                  <a:ext uri="{FF2B5EF4-FFF2-40B4-BE49-F238E27FC236}">
                    <a16:creationId xmlns:a16="http://schemas.microsoft.com/office/drawing/2014/main" id="{41391103-A2DF-42E2-AE62-A4B3A0080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0" y="1339739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243CCE6-ABA2-4424-B322-B16F2212BF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" r="47673"/>
              <a:stretch/>
            </p:blipFill>
            <p:spPr>
              <a:xfrm rot="5400000">
                <a:off x="5245268" y="530352"/>
                <a:ext cx="1673352" cy="612648"/>
              </a:xfrm>
              <a:prstGeom prst="rect">
                <a:avLst/>
              </a:prstGeom>
            </p:spPr>
          </p:pic>
          <p:sp>
            <p:nvSpPr>
              <p:cNvPr id="19" name="Rounded Rectangle 29">
                <a:extLst>
                  <a:ext uri="{FF2B5EF4-FFF2-40B4-BE49-F238E27FC236}">
                    <a16:creationId xmlns:a16="http://schemas.microsoft.com/office/drawing/2014/main" id="{E8CDA82D-F294-4F9E-B11E-E054B34F04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5400000">
                <a:off x="6057902" y="4907292"/>
                <a:ext cx="45720" cy="658368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alpha val="55000"/>
                </a:schemeClr>
              </a:solidFill>
              <a:ln w="9525">
                <a:noFill/>
              </a:ln>
              <a:effectLst>
                <a:innerShdw blurRad="114300">
                  <a:prstClr val="black">
                    <a:alpha val="48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C6537F1-0373-41B7-B6A9-FD747524D3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819"/>
              <a:stretch/>
            </p:blipFill>
            <p:spPr>
              <a:xfrm rot="5400000">
                <a:off x="5263556" y="5747514"/>
                <a:ext cx="1636776" cy="612648"/>
              </a:xfrm>
              <a:prstGeom prst="rect">
                <a:avLst/>
              </a:prstGeom>
            </p:spPr>
          </p:pic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2B7F9-D18A-6A2C-919C-92284A2D2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200" b="1" dirty="0">
                <a:effectLst/>
                <a:latin typeface="Times New Roman CYR" panose="02020603050405020304" pitchFamily="18" charset="0"/>
                <a:ea typeface="Times New Roman CYR" panose="02020603050405020304" pitchFamily="18" charset="0"/>
              </a:rPr>
              <a:t>Умножение натуральных чисел и его свойства</a:t>
            </a:r>
            <a:endParaRPr lang="ru-RU" sz="4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873BEB-38BB-D511-B376-4719E2646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57597"/>
            <a:ext cx="3412067" cy="13208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Выполнила: учитель математики МАОУ СОШ № 17 города Тюмени</a:t>
            </a:r>
          </a:p>
          <a:p>
            <a:pPr algn="just"/>
            <a:r>
              <a:rPr lang="ru-RU" dirty="0"/>
              <a:t>Чернышева Юлия Андреевна</a:t>
            </a:r>
          </a:p>
        </p:txBody>
      </p:sp>
      <p:cxnSp>
        <p:nvCxnSpPr>
          <p:cNvPr id="20" name="Straight Connector 17">
            <a:extLst>
              <a:ext uri="{FF2B5EF4-FFF2-40B4-BE49-F238E27FC236}">
                <a16:creationId xmlns:a16="http://schemas.microsoft.com/office/drawing/2014/main" id="{A2791DF4-D04C-49C1-8B91-E745F2046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4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C05BF-790F-B265-E3FC-77969A95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F6649A-A944-AC9B-0567-BCAB386AE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634" y="181994"/>
            <a:ext cx="8931011" cy="35935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прилавке лежит 6 коробок с печеньками. В каждой коробке 125 упаковок. В каждой упаковке по 10 печенек. Сколько всего печенья в магазине? Хватит для печенья для всех членов семьи Мейвис?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62167-E4A4-D231-EF2A-C64F97BB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58827">
            <a:off x="8841914" y="2159071"/>
            <a:ext cx="3168337" cy="4454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9619AF-23E8-7C30-ED42-5BA19980C240}"/>
              </a:ext>
            </a:extLst>
          </p:cNvPr>
          <p:cNvSpPr txBox="1"/>
          <p:nvPr/>
        </p:nvSpPr>
        <p:spPr>
          <a:xfrm>
            <a:off x="927500" y="3979971"/>
            <a:ext cx="7510583" cy="2149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коробок с печеньками в магазине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упаковок в каждой коробке?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Сколько печенек в каждой упаковке?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нужно найти?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FB9A39-04AD-6315-D89C-6EF295A7F923}"/>
              </a:ext>
            </a:extLst>
          </p:cNvPr>
          <p:cNvSpPr txBox="1"/>
          <p:nvPr/>
        </p:nvSpPr>
        <p:spPr>
          <a:xfrm>
            <a:off x="7190627" y="3869950"/>
            <a:ext cx="1846555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печенья</a:t>
            </a:r>
          </a:p>
        </p:txBody>
      </p:sp>
    </p:spTree>
    <p:extLst>
      <p:ext uri="{BB962C8B-B14F-4D97-AF65-F5344CB8AC3E}">
        <p14:creationId xmlns:p14="http://schemas.microsoft.com/office/powerpoint/2010/main" val="20599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E79F46-91C6-87E0-68EA-910DF348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328" y="649085"/>
            <a:ext cx="10178322" cy="1492132"/>
          </a:xfrm>
        </p:spPr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14961-50B7-BD2F-60F5-3CFBF7525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103" y="2266951"/>
            <a:ext cx="10178322" cy="359359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Монстры на каникулах 3: Море зовет»: Коварство и любовь — Новости — Вебург">
            <a:extLst>
              <a:ext uri="{FF2B5EF4-FFF2-40B4-BE49-F238E27FC236}">
                <a16:creationId xmlns:a16="http://schemas.microsoft.com/office/drawing/2014/main" id="{38F8BAE6-3954-CAB0-FAC0-BF60B2EC5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3" b="13341"/>
          <a:stretch/>
        </p:blipFill>
        <p:spPr bwMode="auto">
          <a:xfrm>
            <a:off x="0" y="0"/>
            <a:ext cx="11934824" cy="347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2A327B-CC93-5E9F-882E-3596A10A9A02}"/>
                  </a:ext>
                </a:extLst>
              </p:cNvPr>
              <p:cNvSpPr txBox="1"/>
              <p:nvPr/>
            </p:nvSpPr>
            <p:spPr>
              <a:xfrm>
                <a:off x="1024131" y="3651165"/>
                <a:ext cx="5071869" cy="229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способ:</a:t>
                </a:r>
                <a:endParaRPr lang="ru-RU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1)125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6=750(</a:t>
                </a:r>
                <a:r>
                  <a:rPr lang="ru-RU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уп</a:t>
                </a: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.) – в 6 коробках.</a:t>
                </a:r>
                <a:endParaRPr lang="ru-RU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2)750</a:t>
                </a:r>
                <a14:m>
                  <m:oMath xmlns:m="http://schemas.openxmlformats.org/officeDocument/2006/math">
                    <m:r>
                      <a:rPr lang="ru-RU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u-RU" sz="2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10=7500(п.) – всего.</a:t>
                </a:r>
                <a:endParaRPr lang="ru-RU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2A327B-CC93-5E9F-882E-3596A10A9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31" y="3651165"/>
                <a:ext cx="5071869" cy="2299476"/>
              </a:xfrm>
              <a:prstGeom prst="rect">
                <a:avLst/>
              </a:prstGeom>
              <a:blipFill>
                <a:blip r:embed="rId3"/>
                <a:stretch>
                  <a:fillRect l="-2404" t="-1857" b="-63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8A24E4-4B56-329F-D056-D489E8B0738B}"/>
                  </a:ext>
                </a:extLst>
              </p:cNvPr>
              <p:cNvSpPr txBox="1"/>
              <p:nvPr/>
            </p:nvSpPr>
            <p:spPr>
              <a:xfrm>
                <a:off x="6096000" y="3611676"/>
                <a:ext cx="5755689" cy="2299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способ: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1)125</a:t>
                </a:r>
                <a14:m>
                  <m:oMath xmlns:m="http://schemas.openxmlformats.org/officeDocument/2006/math">
                    <m:r>
                      <a:rPr kumimoji="0" lang="ru-RU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∙10=1250</m:t>
                    </m:r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(п.) – в 125 упаковках.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2)1250</a:t>
                </a:r>
                <a14:m>
                  <m:oMath xmlns:m="http://schemas.openxmlformats.org/officeDocument/2006/math">
                    <m:r>
                      <a:rPr kumimoji="0" lang="ru-RU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 </m:t>
                    </m:r>
                  </m:oMath>
                </a14:m>
                <a:r>
                  <a:rPr kumimoji="0" lang="ru-RU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6=7500 (п.) – всего.</a:t>
                </a:r>
                <a:endParaRPr kumimoji="0" lang="ru-RU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8A24E4-4B56-329F-D056-D489E8B07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11676"/>
                <a:ext cx="5755689" cy="2299476"/>
              </a:xfrm>
              <a:prstGeom prst="rect">
                <a:avLst/>
              </a:prstGeom>
              <a:blipFill>
                <a:blip r:embed="rId4"/>
                <a:stretch>
                  <a:fillRect l="-2119" t="-1587" b="-60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FB4F6F6-8A2E-A23A-38B4-8461D48EAB8A}"/>
              </a:ext>
            </a:extLst>
          </p:cNvPr>
          <p:cNvSpPr txBox="1"/>
          <p:nvPr/>
        </p:nvSpPr>
        <p:spPr>
          <a:xfrm>
            <a:off x="3516575" y="6091349"/>
            <a:ext cx="6622740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 7500 штук печенья всего.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7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C8455-27AE-2CB8-7850-59053AF0F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6101623" cy="1320855"/>
          </a:xfrm>
        </p:spPr>
        <p:txBody>
          <a:bodyPr>
            <a:normAutofit/>
          </a:bodyPr>
          <a:lstStyle/>
          <a:p>
            <a:r>
              <a:rPr lang="ru-RU" sz="3700" dirty="0"/>
              <a:t>Самостоятельная работа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B8665CF-5F9B-B3EB-D7C2-111B563C8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FB7718-5E9B-CF38-3F99-369176BCB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89" t="-2671" r="12700" b="2671"/>
          <a:stretch/>
        </p:blipFill>
        <p:spPr>
          <a:xfrm>
            <a:off x="6370283" y="1163172"/>
            <a:ext cx="5414304" cy="540773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EE24CC-83B0-7225-25B9-25A27F6EDFFA}"/>
                  </a:ext>
                </a:extLst>
              </p:cNvPr>
              <p:cNvSpPr txBox="1"/>
              <p:nvPr/>
            </p:nvSpPr>
            <p:spPr>
              <a:xfrm>
                <a:off x="1441142" y="1453358"/>
                <a:ext cx="6096000" cy="5258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1)5</a:t>
                </a:r>
                <a14:m>
                  <m:oMath xmlns:m="http://schemas.openxmlformats.org/officeDocument/2006/math">
                    <m:r>
                      <a:rPr lang="ru-RU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∙9∙2=</m:t>
                    </m:r>
                  </m:oMath>
                </a14:m>
                <a:endParaRPr lang="ru-RU" sz="5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2)3</a:t>
                </a:r>
                <a14:m>
                  <m:oMath xmlns:m="http://schemas.openxmlformats.org/officeDocument/2006/math">
                    <m:r>
                      <a:rPr lang="ru-RU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∙6∙4∙5= </m:t>
                    </m:r>
                  </m:oMath>
                </a14:m>
                <a:endParaRPr lang="ru-RU" sz="5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3)25</a:t>
                </a:r>
                <a14:m>
                  <m:oMath xmlns:m="http://schemas.openxmlformats.org/officeDocument/2006/math">
                    <m:r>
                      <a:rPr lang="ru-RU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∙7∙4∙1=</m:t>
                    </m:r>
                  </m:oMath>
                </a14:m>
                <a:endParaRPr lang="ru-RU" sz="5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4)8</a:t>
                </a:r>
                <a14:m>
                  <m:oMath xmlns:m="http://schemas.openxmlformats.org/officeDocument/2006/math">
                    <m:r>
                      <a:rPr lang="ru-RU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∙9∙5∙</m:t>
                    </m:r>
                  </m:oMath>
                </a14:m>
                <a:r>
                  <a:rPr lang="ru-RU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11= </a:t>
                </a:r>
                <a:endParaRPr lang="ru-RU" sz="5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5)33</a:t>
                </a:r>
                <a14:m>
                  <m:oMath xmlns:m="http://schemas.openxmlformats.org/officeDocument/2006/math">
                    <m:r>
                      <a:rPr lang="ru-RU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∙5∙3∙2</m:t>
                    </m:r>
                  </m:oMath>
                </a14:m>
                <a:r>
                  <a:rPr lang="ru-RU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:endParaRPr lang="ru-RU" sz="5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EE24CC-83B0-7225-25B9-25A27F6ED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42" y="1453358"/>
                <a:ext cx="6096000" cy="5258876"/>
              </a:xfrm>
              <a:prstGeom prst="rect">
                <a:avLst/>
              </a:prstGeom>
              <a:blipFill>
                <a:blip r:embed="rId3"/>
                <a:stretch>
                  <a:fillRect l="-5300" t="-2433" b="-56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384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85E28-E7AF-E3A5-2516-6E6A82CB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ru-RU" sz="4400"/>
              <a:t>самопроверка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E71CD5-338E-1B3D-737C-E9D604959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401" y="2202984"/>
            <a:ext cx="7614514" cy="3593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1)5∙9∙2=5∙2∙9=10∙9=90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2)3∙6∙4∙5= (6∙5)∙(3∙4)=30∙12=360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3)25∙7∙4∙1=25∙4∙7∙1=100∙7=700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4)8∙9∙5∙11=(8∙5)∙(9∙11)=40∙99=3960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5)33∙5∙3∙2= 5∙2∙33∙3 = 10∙99=990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C245E-DDF7-63A5-9FE6-00F1704DA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6" r="8295" b="-2"/>
          <a:stretch/>
        </p:blipFill>
        <p:spPr>
          <a:xfrm>
            <a:off x="7759084" y="96773"/>
            <a:ext cx="4047572" cy="4042663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011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6CE9D5-28BB-4329-B5E2-B06131F2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9F7D40-5D59-4F59-A331-D8F7710A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2B1BC2F-AEBF-4990-A7F9-197AAF28B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59BF9-ABB6-2625-4633-69858F26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328" y="457200"/>
            <a:ext cx="3528822" cy="119786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Домашнее задание: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76871EE-8DCA-588C-7E6E-BF1F75114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927" y="1367161"/>
            <a:ext cx="6064134" cy="3759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CBEDF6-585F-33A4-C355-67E982567698}"/>
              </a:ext>
            </a:extLst>
          </p:cNvPr>
          <p:cNvSpPr txBox="1"/>
          <p:nvPr/>
        </p:nvSpPr>
        <p:spPr>
          <a:xfrm>
            <a:off x="7896225" y="2295524"/>
            <a:ext cx="4124325" cy="353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600" dirty="0">
                <a:solidFill>
                  <a:schemeClr val="bg1"/>
                </a:solidFill>
                <a:effectLst/>
              </a:rPr>
              <a:t>Стр.55 № 187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600" dirty="0">
                <a:solidFill>
                  <a:schemeClr val="bg1"/>
                </a:solidFill>
              </a:rPr>
              <a:t>Стр.56 № 189авд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600" dirty="0">
                <a:solidFill>
                  <a:schemeClr val="bg1"/>
                </a:solidFill>
                <a:effectLst/>
              </a:rPr>
              <a:t>С</a:t>
            </a:r>
            <a:r>
              <a:rPr lang="en-US" sz="3600" dirty="0">
                <a:solidFill>
                  <a:schemeClr val="bg1"/>
                </a:solidFill>
              </a:rPr>
              <a:t>тр.59 № 201а</a:t>
            </a:r>
            <a:endParaRPr lang="en-US" sz="3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438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желтый, несет&#10;&#10;Автоматически созданное описание">
            <a:extLst>
              <a:ext uri="{FF2B5EF4-FFF2-40B4-BE49-F238E27FC236}">
                <a16:creationId xmlns:a16="http://schemas.microsoft.com/office/drawing/2014/main" id="{8C5E9D28-272B-0E43-1D07-70C075364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"/>
          <a:stretch/>
        </p:blipFill>
        <p:spPr>
          <a:xfrm>
            <a:off x="7666771" y="-68093"/>
            <a:ext cx="4853354" cy="6857990"/>
          </a:xfrm>
          <a:prstGeom prst="rect">
            <a:avLst/>
          </a:prstGeom>
        </p:spPr>
      </p:pic>
      <p:sp>
        <p:nvSpPr>
          <p:cNvPr id="12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D9CB8-9630-F759-827B-2DCF854E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F71082-1CFE-8874-9B3E-7A6D4C139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518" y="2412460"/>
            <a:ext cx="6015897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69F92C-E9F8-D9CD-716C-E57F35AC674E}"/>
              </a:ext>
            </a:extLst>
          </p:cNvPr>
          <p:cNvGrpSpPr/>
          <p:nvPr/>
        </p:nvGrpSpPr>
        <p:grpSpPr>
          <a:xfrm>
            <a:off x="765050" y="427941"/>
            <a:ext cx="7759189" cy="2022462"/>
            <a:chOff x="2326182" y="4747981"/>
            <a:chExt cx="7759189" cy="202246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3CBCA91-436D-68EB-404B-1877BF2A3103}"/>
                </a:ext>
              </a:extLst>
            </p:cNvPr>
            <p:cNvSpPr/>
            <p:nvPr/>
          </p:nvSpPr>
          <p:spPr>
            <a:xfrm>
              <a:off x="2326182" y="4747981"/>
              <a:ext cx="7759189" cy="75716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>
              <a:glow rad="139700">
                <a:srgbClr val="FFC000">
                  <a:satMod val="175000"/>
                  <a:alpha val="40000"/>
                </a:srgbClr>
              </a:glow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308        54           0          960      9114</a:t>
              </a:r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A5D44EAD-F67D-3C20-F971-E0C8B9157AEC}"/>
                </a:ext>
              </a:extLst>
            </p:cNvPr>
            <p:cNvGrpSpPr/>
            <p:nvPr/>
          </p:nvGrpSpPr>
          <p:grpSpPr>
            <a:xfrm>
              <a:off x="2494759" y="5580815"/>
              <a:ext cx="7494912" cy="1189628"/>
              <a:chOff x="2494759" y="5580815"/>
              <a:chExt cx="7494912" cy="1189628"/>
            </a:xfrm>
          </p:grpSpPr>
          <p:sp>
            <p:nvSpPr>
              <p:cNvPr id="17" name="Прямоугольник: скругленные углы 16">
                <a:extLst>
                  <a:ext uri="{FF2B5EF4-FFF2-40B4-BE49-F238E27FC236}">
                    <a16:creationId xmlns:a16="http://schemas.microsoft.com/office/drawing/2014/main" id="{109364DB-0313-2EE1-E0A5-951837867B69}"/>
                  </a:ext>
                </a:extLst>
              </p:cNvPr>
              <p:cNvSpPr/>
              <p:nvPr/>
            </p:nvSpPr>
            <p:spPr>
              <a:xfrm>
                <a:off x="2494759" y="5818484"/>
                <a:ext cx="1002935" cy="68909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>
                <a:glow rad="228600">
                  <a:srgbClr val="4472C4">
                    <a:satMod val="175000"/>
                    <a:alpha val="40000"/>
                  </a:srgbClr>
                </a:glo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8" name="Рисунок 17">
                <a:extLst>
                  <a:ext uri="{FF2B5EF4-FFF2-40B4-BE49-F238E27FC236}">
                    <a16:creationId xmlns:a16="http://schemas.microsoft.com/office/drawing/2014/main" id="{2DA5DFA6-AC84-3586-FA8E-692121FFE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1755" y="5580815"/>
                <a:ext cx="1475360" cy="1164437"/>
              </a:xfrm>
              <a:prstGeom prst="rect">
                <a:avLst/>
              </a:prstGeom>
            </p:spPr>
          </p:pic>
          <p:pic>
            <p:nvPicPr>
              <p:cNvPr id="19" name="Рисунок 18">
                <a:extLst>
                  <a:ext uri="{FF2B5EF4-FFF2-40B4-BE49-F238E27FC236}">
                    <a16:creationId xmlns:a16="http://schemas.microsoft.com/office/drawing/2014/main" id="{05AEFDFE-2E8E-7D9C-FCF6-0176601A9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2879" y="5606006"/>
                <a:ext cx="1475360" cy="1164437"/>
              </a:xfrm>
              <a:prstGeom prst="rect">
                <a:avLst/>
              </a:prstGeom>
            </p:spPr>
          </p:pic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id="{1FA092B2-6E2C-9CA5-44A6-45F8BC559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4421" y="5606006"/>
                <a:ext cx="1475360" cy="1164437"/>
              </a:xfrm>
              <a:prstGeom prst="rect">
                <a:avLst/>
              </a:prstGeom>
              <a:effectLst>
                <a:outerShdw blurRad="50800" dist="50800" dir="5400000" algn="ctr" rotWithShape="0">
                  <a:schemeClr val="bg1"/>
                </a:outerShdw>
              </a:effectLst>
            </p:spPr>
          </p:pic>
          <p:pic>
            <p:nvPicPr>
              <p:cNvPr id="21" name="Рисунок 20">
                <a:extLst>
                  <a:ext uri="{FF2B5EF4-FFF2-40B4-BE49-F238E27FC236}">
                    <a16:creationId xmlns:a16="http://schemas.microsoft.com/office/drawing/2014/main" id="{74048D1F-4929-D0AF-4B9C-B92B54BC4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4311" y="5606006"/>
                <a:ext cx="1475360" cy="1164437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501415-6C70-8FD2-C58A-621539E19CAC}"/>
                  </a:ext>
                </a:extLst>
              </p:cNvPr>
              <p:cNvSpPr txBox="1"/>
              <p:nvPr/>
            </p:nvSpPr>
            <p:spPr>
              <a:xfrm>
                <a:off x="861518" y="2683201"/>
                <a:ext cx="6510023" cy="4103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Буква О:         64</a:t>
                </a:r>
                <a14:m>
                  <m:oMath xmlns:m="http://schemas.openxmlformats.org/officeDocument/2006/math">
                    <m:r>
                      <a:rPr lang="ru-RU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4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3= </m:t>
                    </m:r>
                  </m:oMath>
                </a14:m>
                <a:endParaRPr lang="ru-RU" sz="4000" dirty="0"/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Буква М:         0</a:t>
                </a:r>
                <a:r>
                  <a:rPr lang="ru-RU" sz="4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4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17= </m:t>
                    </m:r>
                  </m:oMath>
                </a14:m>
                <a:endParaRPr lang="ru-RU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Буква З:         28</a:t>
                </a:r>
                <a:r>
                  <a:rPr lang="ru-RU" sz="4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4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11=</m:t>
                    </m:r>
                  </m:oMath>
                </a14:m>
                <a:r>
                  <a:rPr lang="ru-RU" sz="4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4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Буква К:         31</a:t>
                </a:r>
                <a:r>
                  <a:rPr lang="ru-RU" sz="4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4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42</m:t>
                    </m:r>
                    <m:r>
                      <a:rPr lang="ru-RU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ru-RU" sz="4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ru-RU" sz="40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Буква А:         54</a:t>
                </a:r>
                <a:r>
                  <a:rPr lang="ru-RU" sz="4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4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1=</m:t>
                    </m:r>
                  </m:oMath>
                </a14:m>
                <a:endParaRPr lang="ru-RU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501415-6C70-8FD2-C58A-621539E19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18" y="2683201"/>
                <a:ext cx="6510023" cy="4103175"/>
              </a:xfrm>
              <a:prstGeom prst="rect">
                <a:avLst/>
              </a:prstGeom>
              <a:blipFill>
                <a:blip r:embed="rId4"/>
                <a:stretch>
                  <a:fillRect l="-3277" t="-1783" b="-54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74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желтый, несет&#10;&#10;Автоматически созданное описание">
            <a:extLst>
              <a:ext uri="{FF2B5EF4-FFF2-40B4-BE49-F238E27FC236}">
                <a16:creationId xmlns:a16="http://schemas.microsoft.com/office/drawing/2014/main" id="{8C5E9D28-272B-0E43-1D07-70C0753645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"/>
          <a:stretch/>
        </p:blipFill>
        <p:spPr>
          <a:xfrm>
            <a:off x="7737776" y="-68103"/>
            <a:ext cx="4853354" cy="6857990"/>
          </a:xfrm>
          <a:prstGeom prst="rect">
            <a:avLst/>
          </a:prstGeom>
        </p:spPr>
      </p:pic>
      <p:sp>
        <p:nvSpPr>
          <p:cNvPr id="12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D9CB8-9630-F759-827B-2DCF854EC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DF71082-1CFE-8874-9B3E-7A6D4C139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518" y="2412460"/>
            <a:ext cx="6015897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69F92C-E9F8-D9CD-716C-E57F35AC674E}"/>
              </a:ext>
            </a:extLst>
          </p:cNvPr>
          <p:cNvGrpSpPr/>
          <p:nvPr/>
        </p:nvGrpSpPr>
        <p:grpSpPr>
          <a:xfrm>
            <a:off x="765051" y="427941"/>
            <a:ext cx="7444230" cy="1791124"/>
            <a:chOff x="2326183" y="4747981"/>
            <a:chExt cx="7444230" cy="1791124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03CBCA91-436D-68EB-404B-1877BF2A3103}"/>
                </a:ext>
              </a:extLst>
            </p:cNvPr>
            <p:cNvSpPr/>
            <p:nvPr/>
          </p:nvSpPr>
          <p:spPr>
            <a:xfrm>
              <a:off x="2326183" y="4747981"/>
              <a:ext cx="7444230" cy="757168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472C4">
                  <a:lumMod val="75000"/>
                </a:srgbClr>
              </a:solidFill>
              <a:prstDash val="solid"/>
              <a:miter lim="800000"/>
            </a:ln>
            <a:effectLst>
              <a:glow rad="139700">
                <a:srgbClr val="FFC000">
                  <a:satMod val="175000"/>
                  <a:alpha val="40000"/>
                </a:srgbClr>
              </a:glow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308        54          0        960      9114</a:t>
              </a:r>
            </a:p>
          </p:txBody>
        </p:sp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09364DB-0313-2EE1-E0A5-951837867B69}"/>
                </a:ext>
              </a:extLst>
            </p:cNvPr>
            <p:cNvSpPr/>
            <p:nvPr/>
          </p:nvSpPr>
          <p:spPr>
            <a:xfrm>
              <a:off x="2494759" y="5850008"/>
              <a:ext cx="1002935" cy="689097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70AD47"/>
              </a:solidFill>
              <a:prstDash val="solid"/>
              <a:miter lim="800000"/>
            </a:ln>
            <a:effectLst>
              <a:glow rad="228600">
                <a:srgbClr val="4472C4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501415-6C70-8FD2-C58A-621539E19CAC}"/>
                  </a:ext>
                </a:extLst>
              </p:cNvPr>
              <p:cNvSpPr txBox="1"/>
              <p:nvPr/>
            </p:nvSpPr>
            <p:spPr>
              <a:xfrm>
                <a:off x="861518" y="2683201"/>
                <a:ext cx="6900722" cy="4101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Буква О:       64</a:t>
                </a:r>
                <a14:m>
                  <m:oMath xmlns:m="http://schemas.openxmlformats.org/officeDocument/2006/math">
                    <m:r>
                      <a:rPr lang="ru-RU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4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ru-RU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4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3=960 </m:t>
                    </m:r>
                  </m:oMath>
                </a14:m>
                <a:endParaRPr lang="ru-RU" sz="4000" dirty="0"/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Буква М:        0</a:t>
                </a:r>
                <a:r>
                  <a:rPr lang="ru-RU" sz="4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4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17= </m:t>
                    </m:r>
                  </m:oMath>
                </a14:m>
                <a:r>
                  <a:rPr lang="ru-RU" sz="4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Буква З:        28</a:t>
                </a:r>
                <a:r>
                  <a:rPr lang="ru-RU" sz="4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4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11=</m:t>
                    </m:r>
                  </m:oMath>
                </a14:m>
                <a:r>
                  <a:rPr lang="ru-RU" sz="4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308</a:t>
                </a:r>
                <a:endParaRPr lang="ru-RU" sz="40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Буква К:         31</a:t>
                </a:r>
                <a:r>
                  <a:rPr lang="ru-RU" sz="4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4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42</m:t>
                    </m:r>
                    <m:r>
                      <a:rPr lang="ru-RU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4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ru-RU" sz="4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=9114</m:t>
                    </m:r>
                  </m:oMath>
                </a14:m>
                <a:endParaRPr lang="ru-RU" sz="4000" b="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Буква А:         54</a:t>
                </a:r>
                <a:r>
                  <a:rPr lang="ru-RU" sz="40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40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1=54</m:t>
                    </m:r>
                  </m:oMath>
                </a14:m>
                <a:endParaRPr lang="ru-RU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3501415-6C70-8FD2-C58A-621539E19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18" y="2683201"/>
                <a:ext cx="6900722" cy="4101572"/>
              </a:xfrm>
              <a:prstGeom prst="rect">
                <a:avLst/>
              </a:prstGeom>
              <a:blipFill>
                <a:blip r:embed="rId3"/>
                <a:stretch>
                  <a:fillRect l="-3092" t="-1783" b="-54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C23555F9-8157-7DE9-17CB-77814E74D20C}"/>
              </a:ext>
            </a:extLst>
          </p:cNvPr>
          <p:cNvSpPr/>
          <p:nvPr/>
        </p:nvSpPr>
        <p:spPr>
          <a:xfrm>
            <a:off x="2476830" y="1534862"/>
            <a:ext cx="954971" cy="684203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glow rad="228600">
              <a:srgbClr val="4472C4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>
                <a:solidFill>
                  <a:prstClr val="black"/>
                </a:solidFill>
                <a:latin typeface="Calibri" panose="020F0502020204030204"/>
              </a:rPr>
              <a:t>А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4C105229-AD3F-2F17-932B-12A5805D2D5B}"/>
              </a:ext>
            </a:extLst>
          </p:cNvPr>
          <p:cNvSpPr/>
          <p:nvPr/>
        </p:nvSpPr>
        <p:spPr>
          <a:xfrm>
            <a:off x="3939870" y="1528780"/>
            <a:ext cx="1002935" cy="68909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glow rad="228600">
              <a:srgbClr val="4472C4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>
                <a:solidFill>
                  <a:prstClr val="black"/>
                </a:solidFill>
                <a:latin typeface="Calibri" panose="020F0502020204030204"/>
              </a:rPr>
              <a:t>М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CD9A8746-872E-5DCC-8171-1B6B5DF9421B}"/>
              </a:ext>
            </a:extLst>
          </p:cNvPr>
          <p:cNvSpPr/>
          <p:nvPr/>
        </p:nvSpPr>
        <p:spPr>
          <a:xfrm>
            <a:off x="5424392" y="1528780"/>
            <a:ext cx="1002935" cy="68909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glow rad="228600">
              <a:srgbClr val="4472C4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>
                <a:solidFill>
                  <a:prstClr val="black"/>
                </a:solidFill>
                <a:latin typeface="Calibri" panose="020F0502020204030204"/>
              </a:rPr>
              <a:t>О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E2D3F8A0-B3E4-4633-9496-38FB9222C053}"/>
              </a:ext>
            </a:extLst>
          </p:cNvPr>
          <p:cNvSpPr/>
          <p:nvPr/>
        </p:nvSpPr>
        <p:spPr>
          <a:xfrm>
            <a:off x="7047852" y="1528780"/>
            <a:ext cx="1002935" cy="68909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>
            <a:glow rad="228600">
              <a:srgbClr val="4472C4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kern="0" dirty="0">
                <a:solidFill>
                  <a:prstClr val="black"/>
                </a:solidFill>
                <a:latin typeface="Calibri" panose="020F0502020204030204"/>
              </a:rPr>
              <a:t>К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431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60F48-78DB-AE3E-81E1-30844005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Изображение выглядит как человек, женщина, женский&#10;&#10;Автоматически созданное описание">
            <a:extLst>
              <a:ext uri="{FF2B5EF4-FFF2-40B4-BE49-F238E27FC236}">
                <a16:creationId xmlns:a16="http://schemas.microsoft.com/office/drawing/2014/main" id="{737732E0-B3DE-28DD-50AD-4D7378AF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987" y="2462494"/>
            <a:ext cx="3075513" cy="43268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086CBB-963F-6006-D784-B2DE69A8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71557">
            <a:off x="9305925" y="3199086"/>
            <a:ext cx="1222363" cy="933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11">
                <a:extLst>
                  <a:ext uri="{FF2B5EF4-FFF2-40B4-BE49-F238E27FC236}">
                    <a16:creationId xmlns:a16="http://schemas.microsoft.com/office/drawing/2014/main" id="{CB8BA98D-E3D6-3699-A779-2BF684A0A7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51678" y="68681"/>
                <a:ext cx="7899717" cy="54972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21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Сколькими способами можно разложить число 18 на два множителя?</a:t>
                </a:r>
                <a:endParaRPr lang="ru-RU" sz="21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2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2 способа; б) 3 способа; в) 4 способа.</a:t>
                </a:r>
                <a:endParaRPr lang="ru-RU" sz="2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21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 У Маши было 7 коробок цветных карандашей по 16 карандашей в каждой. А у Светы было 5 коробок фломастеров по 11 фломастеров в каждой. Выражение </a:t>
                </a:r>
                <a14:m>
                  <m:oMath xmlns:m="http://schemas.openxmlformats.org/officeDocument/2006/math">
                    <m:r>
                      <a:rPr lang="ru-RU" sz="21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ru-RU" sz="21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21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𝟏𝟔</m:t>
                    </m:r>
                    <m:r>
                      <a:rPr lang="ru-RU" sz="21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21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ru-RU" sz="21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21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𝟏𝟏</m:t>
                    </m:r>
                  </m:oMath>
                </a14:m>
                <a:r>
                  <a:rPr lang="ru-RU" sz="21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означает:</a:t>
                </a:r>
                <a:endParaRPr lang="ru-RU" sz="21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1000"/>
                  </a:spcAft>
                  <a:buNone/>
                </a:pPr>
                <a:r>
                  <a:rPr lang="ru-RU" sz="2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Количество всех карандашей Маши и всех фломастеров Светы вместе.</a:t>
                </a:r>
                <a:endParaRPr lang="ru-RU" sz="2100" dirty="0">
                  <a:solidFill>
                    <a:schemeClr val="tx1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1000"/>
                  </a:spcAft>
                  <a:buNone/>
                </a:pPr>
                <a:r>
                  <a:rPr lang="ru-RU" sz="2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На сколько количество всех карандашей Маши больше количества фломастеров Светы.</a:t>
                </a:r>
                <a:endParaRPr lang="ru-RU" sz="2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1000"/>
                  </a:spcAft>
                  <a:buNone/>
                </a:pPr>
                <a:r>
                  <a:rPr lang="ru-RU" sz="2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в) На сколько количество всех карандашей Маши меньше количества фломастеров Светы.</a:t>
                </a:r>
                <a:endParaRPr lang="ru-RU" sz="2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21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Дом Вари находится между домами Ани и Светы. От дома Вари до дома Ани идти 80 м, а от дома Ани до дома Светы идти 120 м. Какое расстояние от дома Вари до дома Светы?</a:t>
                </a:r>
                <a:endParaRPr lang="ru-RU" sz="21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40 м; б) 200 м; в) 30м </a:t>
                </a:r>
                <a:endParaRPr lang="ru-RU" sz="21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2" name="Объект 11">
                <a:extLst>
                  <a:ext uri="{FF2B5EF4-FFF2-40B4-BE49-F238E27FC236}">
                    <a16:creationId xmlns:a16="http://schemas.microsoft.com/office/drawing/2014/main" id="{CB8BA98D-E3D6-3699-A779-2BF684A0A7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68681"/>
                <a:ext cx="7899717" cy="5497209"/>
              </a:xfrm>
              <a:blipFill>
                <a:blip r:embed="rId4"/>
                <a:stretch>
                  <a:fillRect l="-617" t="-887" r="-1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8">
            <a:extLst>
              <a:ext uri="{FF2B5EF4-FFF2-40B4-BE49-F238E27FC236}">
                <a16:creationId xmlns:a16="http://schemas.microsoft.com/office/drawing/2014/main" id="{1C0F4C6B-1CCE-24D1-A598-D9514F8E9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881" y="57145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BD8F0728-F578-FCF2-0901-422D17C6D2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398917"/>
              </p:ext>
            </p:extLst>
          </p:nvPr>
        </p:nvGraphicFramePr>
        <p:xfrm>
          <a:off x="3754191" y="4954213"/>
          <a:ext cx="5171796" cy="174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5" imgW="5852667" imgH="1973333" progId="Paint.Picture">
                  <p:embed/>
                </p:oleObj>
              </mc:Choice>
              <mc:Fallback>
                <p:oleObj name="Точечный рисунок" r:id="rId5" imgW="5852667" imgH="1973333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191" y="4954213"/>
                        <a:ext cx="5171796" cy="17410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09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41B67-2EBB-9B67-BB2B-36B9B5CA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5" name="Объект 4" descr="Изображение выглядит как человек, темный, рука&#10;&#10;Автоматически созданное описание">
            <a:extLst>
              <a:ext uri="{FF2B5EF4-FFF2-40B4-BE49-F238E27FC236}">
                <a16:creationId xmlns:a16="http://schemas.microsoft.com/office/drawing/2014/main" id="{4CEFB1C4-94D5-AAB5-7759-9D356955D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47" y="1081806"/>
            <a:ext cx="3423553" cy="577619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4537A5-FAD1-6D29-02D8-4978132F1C1E}"/>
                  </a:ext>
                </a:extLst>
              </p:cNvPr>
              <p:cNvSpPr txBox="1"/>
              <p:nvPr/>
            </p:nvSpPr>
            <p:spPr>
              <a:xfrm>
                <a:off x="1840637" y="944680"/>
                <a:ext cx="6378873" cy="5127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6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14:m>
                  <m:oMath xmlns:m="http://schemas.openxmlformats.org/officeDocument/2006/math">
                    <m:r>
                      <a:rPr lang="ru-RU" sz="6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6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ru-RU" sz="6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6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20=</a:t>
                </a:r>
                <a:endParaRPr lang="ru-RU" sz="6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6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250</a:t>
                </a:r>
                <a14:m>
                  <m:oMath xmlns:m="http://schemas.openxmlformats.org/officeDocument/2006/math">
                    <m:r>
                      <a:rPr lang="ru-RU" sz="6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6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81</a:t>
                </a:r>
                <a14:m>
                  <m:oMath xmlns:m="http://schemas.openxmlformats.org/officeDocument/2006/math">
                    <m:r>
                      <a:rPr lang="ru-RU" sz="6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6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= </a:t>
                </a:r>
                <a:endParaRPr lang="ru-RU" sz="6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6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14:m>
                  <m:oMath xmlns:m="http://schemas.openxmlformats.org/officeDocument/2006/math">
                    <m:r>
                      <a:rPr lang="ru-RU" sz="6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6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31</a:t>
                </a:r>
                <a14:m>
                  <m:oMath xmlns:m="http://schemas.openxmlformats.org/officeDocument/2006/math">
                    <m:r>
                      <a:rPr lang="ru-RU" sz="6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6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4=</a:t>
                </a:r>
                <a:endParaRPr lang="ru-RU" sz="6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6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884</a:t>
                </a:r>
                <a14:m>
                  <m:oMath xmlns:m="http://schemas.openxmlformats.org/officeDocument/2006/math">
                    <m:r>
                      <a:rPr lang="ru-RU" sz="6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6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14:m>
                  <m:oMath xmlns:m="http://schemas.openxmlformats.org/officeDocument/2006/math">
                    <m:r>
                      <a:rPr lang="ru-RU" sz="6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6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20=</a:t>
                </a:r>
                <a:endParaRPr lang="ru-RU" sz="6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4537A5-FAD1-6D29-02D8-4978132F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637" y="944680"/>
                <a:ext cx="6378873" cy="5127646"/>
              </a:xfrm>
              <a:prstGeom prst="rect">
                <a:avLst/>
              </a:prstGeom>
              <a:blipFill>
                <a:blip r:embed="rId3"/>
                <a:stretch>
                  <a:fillRect l="-6597" t="-3092" b="-6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614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41B67-2EBB-9B67-BB2B-36B9B5CA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5" name="Объект 4" descr="Изображение выглядит как человек, темный, рука&#10;&#10;Автоматически созданное описание">
            <a:extLst>
              <a:ext uri="{FF2B5EF4-FFF2-40B4-BE49-F238E27FC236}">
                <a16:creationId xmlns:a16="http://schemas.microsoft.com/office/drawing/2014/main" id="{4CEFB1C4-94D5-AAB5-7759-9D356955D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50" y="1081806"/>
            <a:ext cx="3423553" cy="577619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4537A5-FAD1-6D29-02D8-4978132F1C1E}"/>
                  </a:ext>
                </a:extLst>
              </p:cNvPr>
              <p:cNvSpPr txBox="1"/>
              <p:nvPr/>
            </p:nvSpPr>
            <p:spPr>
              <a:xfrm>
                <a:off x="1028569" y="450466"/>
                <a:ext cx="8218591" cy="5816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ru-RU" sz="32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20=27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(5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20) = 27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100=2700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–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сочетательное свойство умножения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250</a:t>
                </a:r>
                <a:r>
                  <a:rPr lang="ru-RU" sz="32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81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 = (250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81=1000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81= 81000     </a:t>
                </a:r>
                <a:r>
                  <a:rPr lang="ru-RU" sz="3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сочетательное свойство умножения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ru-RU" sz="32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31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4=50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31=200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31= 6200                 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переместительное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свойство умножения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884</a:t>
                </a:r>
                <a:r>
                  <a:rPr lang="ru-RU" sz="32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20=884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(50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20) = 884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1000=884 000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сочетательное свойство умножения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625</a:t>
                </a:r>
                <a:r>
                  <a:rPr lang="ru-RU" sz="3200" b="1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2=(16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625)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= 10000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2=20000            </a:t>
                </a: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сочетательное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свойство умножения</a:t>
                </a:r>
                <a:endParaRPr lang="ru-RU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4537A5-FAD1-6D29-02D8-4978132F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69" y="450466"/>
                <a:ext cx="8218591" cy="5816785"/>
              </a:xfrm>
              <a:prstGeom prst="rect">
                <a:avLst/>
              </a:prstGeom>
              <a:blipFill>
                <a:blip r:embed="rId3"/>
                <a:stretch>
                  <a:fillRect l="-1929" t="-943" r="-7344" b="-13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16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41B67-2EBB-9B67-BB2B-36B9B5CA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5" name="Объект 4" descr="Изображение выглядит как человек, темный, рука&#10;&#10;Автоматически созданное описание">
            <a:extLst>
              <a:ext uri="{FF2B5EF4-FFF2-40B4-BE49-F238E27FC236}">
                <a16:creationId xmlns:a16="http://schemas.microsoft.com/office/drawing/2014/main" id="{4CEFB1C4-94D5-AAB5-7759-9D356955D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050" y="1081806"/>
            <a:ext cx="3423553" cy="577619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4537A5-FAD1-6D29-02D8-4978132F1C1E}"/>
                  </a:ext>
                </a:extLst>
              </p:cNvPr>
              <p:cNvSpPr txBox="1"/>
              <p:nvPr/>
            </p:nvSpPr>
            <p:spPr>
              <a:xfrm>
                <a:off x="1674374" y="1535186"/>
                <a:ext cx="3311502" cy="4099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endParaRPr lang="ru-RU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40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(50</a:t>
                </a:r>
                <a:r>
                  <a:rPr lang="ru-RU" sz="40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345) = 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(12</a:t>
                </a:r>
                <a:r>
                  <a:rPr lang="ru-RU" sz="40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8) </a:t>
                </a: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125=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ru-RU" sz="40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(5</a:t>
                </a:r>
                <a:r>
                  <a:rPr lang="ru-RU" sz="40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90)=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(200</a:t>
                </a:r>
                <a:r>
                  <a:rPr lang="ru-RU" sz="40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324)</a:t>
                </a:r>
                <a:r>
                  <a:rPr lang="ru-RU" sz="40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5=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94537A5-FAD1-6D29-02D8-4978132F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374" y="1535186"/>
                <a:ext cx="3311502" cy="4099905"/>
              </a:xfrm>
              <a:prstGeom prst="rect">
                <a:avLst/>
              </a:prstGeom>
              <a:blipFill>
                <a:blip r:embed="rId3"/>
                <a:stretch>
                  <a:fillRect l="-6630" t="-1786" r="-6446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443EB6-117F-D954-E735-CD3CD3E77FEA}"/>
                  </a:ext>
                </a:extLst>
              </p:cNvPr>
              <p:cNvSpPr txBox="1"/>
              <p:nvPr/>
            </p:nvSpPr>
            <p:spPr>
              <a:xfrm>
                <a:off x="5816945" y="1535185"/>
                <a:ext cx="3311502" cy="40999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</a:t>
                </a:r>
                <a:endParaRPr kumimoji="0" lang="ru-RU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876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kumimoji="0" lang="ru-RU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kumimoji="0" lang="ru-RU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2=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kumimoji="0" lang="ru-RU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kumimoji="0" lang="ru-RU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222=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kumimoji="0" lang="ru-RU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65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kumimoji="0" lang="ru-RU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2=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1250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kumimoji="0" lang="ru-RU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403</a:t>
                </a:r>
                <a:r>
                  <a:rPr kumimoji="0" lang="ru-RU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4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kumimoji="0" lang="ru-RU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8=</a:t>
                </a:r>
                <a:endParaRPr kumimoji="0" lang="ru-RU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443EB6-117F-D954-E735-CD3CD3E77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945" y="1535185"/>
                <a:ext cx="3311502" cy="4099905"/>
              </a:xfrm>
              <a:prstGeom prst="rect">
                <a:avLst/>
              </a:prstGeom>
              <a:blipFill>
                <a:blip r:embed="rId4"/>
                <a:stretch>
                  <a:fillRect l="-6446" t="-1786" r="-4052" b="-5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198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41B67-2EBB-9B67-BB2B-36B9B5CAD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5" name="Объект 4" descr="Изображение выглядит как человек, темный, рука&#10;&#10;Автоматически созданное описание">
            <a:extLst>
              <a:ext uri="{FF2B5EF4-FFF2-40B4-BE49-F238E27FC236}">
                <a16:creationId xmlns:a16="http://schemas.microsoft.com/office/drawing/2014/main" id="{4CEFB1C4-94D5-AAB5-7759-9D356955D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07" y="1081806"/>
            <a:ext cx="3423553" cy="577619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0FDEFF-0961-07C6-618A-9B425D60F19A}"/>
                  </a:ext>
                </a:extLst>
              </p:cNvPr>
              <p:cNvSpPr txBox="1"/>
              <p:nvPr/>
            </p:nvSpPr>
            <p:spPr>
              <a:xfrm>
                <a:off x="1038686" y="0"/>
                <a:ext cx="8744505" cy="6835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а) </a:t>
                </a:r>
                <a:endParaRPr lang="ru-RU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(50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345) = (2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50)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345=100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345=34500</a:t>
                </a:r>
                <a:endParaRPr lang="ru-RU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(12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8)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125=12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(8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125) =12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1000=12000</a:t>
                </a:r>
                <a:endParaRPr lang="ru-RU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(5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90)=(20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5)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90=100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90= 9000</a:t>
                </a:r>
                <a:endParaRPr lang="ru-RU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(200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324)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5=324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(200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5)=324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1000=324 000</a:t>
                </a:r>
                <a:endParaRPr lang="ru-RU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</a:t>
                </a:r>
                <a:endParaRPr lang="ru-RU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876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2=876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10=8760</a:t>
                </a:r>
                <a:endParaRPr lang="ru-RU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222=30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223=6690</a:t>
                </a:r>
                <a:endParaRPr lang="ru-RU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65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2=50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65=100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65=6500</a:t>
                </a:r>
                <a:endParaRPr lang="ru-RU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1250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403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8=1250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403=10 000</a:t>
                </a:r>
                <a:r>
                  <a:rPr lang="ru-RU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403=4030000</a:t>
                </a:r>
                <a:endParaRPr lang="ru-R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0FDEFF-0961-07C6-618A-9B425D60F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686" y="0"/>
                <a:ext cx="8744505" cy="6835717"/>
              </a:xfrm>
              <a:prstGeom prst="rect">
                <a:avLst/>
              </a:prstGeom>
              <a:blipFill>
                <a:blip r:embed="rId3"/>
                <a:stretch>
                  <a:fillRect l="-1742" t="-803" r="-1463" b="-17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157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2F26C3-29EF-6E96-334F-B8AB900E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69321"/>
            <a:ext cx="10178322" cy="1492132"/>
          </a:xfrm>
        </p:spPr>
        <p:txBody>
          <a:bodyPr>
            <a:normAutofit/>
          </a:bodyPr>
          <a:lstStyle/>
          <a:p>
            <a:r>
              <a:rPr lang="ru-RU" sz="4800" dirty="0"/>
              <a:t>Физминутка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2072DF-9C69-93E5-55BB-3490ED75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781" y="1318871"/>
            <a:ext cx="3613285" cy="35935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нам не замедляться,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Нужно быстренько размяться.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Ручки подниму я вверх,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Посмотрю на интерьер.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стоит вон в том шкафу,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сейчас же назову.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Ножки тоже разомну,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Быстро-быстро их встряхну.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Вправо-влево наклонюсь</a:t>
            </a:r>
            <a:endParaRPr lang="ru-RU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к работе возвращусь.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Изображение выглядит как текст, мужчин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F7F4A6F2-DF5B-B21F-8BF2-15024B127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66" y="1983369"/>
            <a:ext cx="5926981" cy="325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41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2609</TotalTime>
  <Words>880</Words>
  <Application>Microsoft Office PowerPoint</Application>
  <PresentationFormat>Широкоэкранный</PresentationFormat>
  <Paragraphs>110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Cambria Math</vt:lpstr>
      <vt:lpstr>Corbel</vt:lpstr>
      <vt:lpstr>Garamond</vt:lpstr>
      <vt:lpstr>Gill Sans MT</vt:lpstr>
      <vt:lpstr>Impact</vt:lpstr>
      <vt:lpstr>Times New Roman</vt:lpstr>
      <vt:lpstr>Times New Roman CYR</vt:lpstr>
      <vt:lpstr>Натуральные материалы</vt:lpstr>
      <vt:lpstr>Эмблема</vt:lpstr>
      <vt:lpstr>Точечный рисунок</vt:lpstr>
      <vt:lpstr>Умножение натуральных чисел и его свойства</vt:lpstr>
      <vt:lpstr> </vt:lpstr>
      <vt:lpstr> </vt:lpstr>
      <vt:lpstr> </vt:lpstr>
      <vt:lpstr> </vt:lpstr>
      <vt:lpstr> </vt:lpstr>
      <vt:lpstr> </vt:lpstr>
      <vt:lpstr> </vt:lpstr>
      <vt:lpstr>Физминутка</vt:lpstr>
      <vt:lpstr> </vt:lpstr>
      <vt:lpstr> </vt:lpstr>
      <vt:lpstr>Самостоятельная работа</vt:lpstr>
      <vt:lpstr>самопроверка</vt:lpstr>
      <vt:lpstr>Домашнее задание: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натуральных чисел и его свойства</dc:title>
  <dc:creator>Чернышева Юлия Андреевна</dc:creator>
  <cp:lastModifiedBy>Чернышева Юлия Андреевна</cp:lastModifiedBy>
  <cp:revision>4</cp:revision>
  <dcterms:created xsi:type="dcterms:W3CDTF">2022-06-07T21:18:40Z</dcterms:created>
  <dcterms:modified xsi:type="dcterms:W3CDTF">2022-06-09T19:05:08Z</dcterms:modified>
</cp:coreProperties>
</file>