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63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1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6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51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037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4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12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8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4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3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2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0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1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9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3835F-4838-48F7-ADDD-A69FD489E02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D2BDA8-AF47-452A-B5B4-C5195F31C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0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2B015-90E6-70A9-62AA-A6739A4DE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7441" y="535021"/>
            <a:ext cx="4299666" cy="3979424"/>
          </a:xfrm>
        </p:spPr>
        <p:txBody>
          <a:bodyPr>
            <a:noAutofit/>
          </a:bodyPr>
          <a:lstStyle/>
          <a:p>
            <a:pPr algn="ctr"/>
            <a:r>
              <a:rPr lang="ru-RU" sz="8800" dirty="0">
                <a:solidFill>
                  <a:schemeClr val="tx1"/>
                </a:solidFill>
              </a:rPr>
              <a:t>Задачи на части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FE3FC6-3EA1-EC35-E9C7-46BF103A5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242" y="5325176"/>
            <a:ext cx="4299666" cy="871042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Выполнила: </a:t>
            </a:r>
          </a:p>
          <a:p>
            <a:pPr algn="l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учитель математики МАОУ СОШ №17 города Тюмени</a:t>
            </a:r>
          </a:p>
          <a:p>
            <a:pPr algn="l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Чернышева Юлия Андреевна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Рисунок 28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B44E542-31B5-2858-1882-3293ED66E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" y="-265067"/>
            <a:ext cx="5134753" cy="738813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желтый, гидрант, наружный объек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835884B-CE97-33CC-D27E-4AAAF17F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09" y="207604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54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44502-2873-4566-CB82-2A53068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/>
          </a:bodyPr>
          <a:lstStyle/>
          <a:p>
            <a:r>
              <a:rPr lang="ru-RU" sz="7200" dirty="0"/>
              <a:t>Алгоритм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6C7B9-F07A-3797-2870-367DDE85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50" y="1488613"/>
            <a:ext cx="9192223" cy="3880773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неизвестные величины;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Определить, какая величина является наименьшей;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Взять за одну часть меньшую величину;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Определить, сколько частей составляет другая величина;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количество суммы(разности) частей этих величин;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величину 1 части, т. е. значение меньшей величины;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другие неизвестные величины.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C371C-233E-CF18-9D77-9D1C97F9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582" y="2753139"/>
            <a:ext cx="3687418" cy="41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102DE-4240-BBCE-4C1A-AA4503E4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20" y="0"/>
            <a:ext cx="8596668" cy="1320800"/>
          </a:xfrm>
        </p:spPr>
        <p:txBody>
          <a:bodyPr/>
          <a:lstStyle/>
          <a:p>
            <a:r>
              <a:rPr lang="ru-RU"/>
              <a:t>Физминутка</a:t>
            </a:r>
            <a:br>
              <a:rPr lang="ru-RU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2F074-251C-28C7-FF5B-DAC62EDD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20" y="660400"/>
            <a:ext cx="8596668" cy="3880773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Милые миньоны любят танцевать,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Весело кружиться,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с другом играть. 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игры они не любят соблюдать,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 этого могут пострадать.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поможем им всё повспоминать,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без проблем в играх побеждать.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же мы, ребята, можем пожелать,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миньонов наших, чтоб не унывать?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друзьям, конечно, нужно помогать,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Никогда об этом не стоит забывать.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Гифка миньоны миньон гиф картинка, скачать анимированный gif на GIFER">
            <a:extLst>
              <a:ext uri="{FF2B5EF4-FFF2-40B4-BE49-F238E27FC236}">
                <a16:creationId xmlns:a16="http://schemas.microsoft.com/office/drawing/2014/main" id="{3F1F7E6E-69EB-EAEB-C99E-733777F1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61" y="0"/>
            <a:ext cx="7036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1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6771F-72BF-84BE-8361-C06757C6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8598C8-9FF3-260C-5C7F-427D7615A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308" y="3516194"/>
            <a:ext cx="7133867" cy="30535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27252D-CD18-A43A-1176-D5EB7AC29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08" y="135562"/>
            <a:ext cx="4669918" cy="3328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902E1-D1E1-63A5-D8D8-D58B1F4139B3}"/>
              </a:ext>
            </a:extLst>
          </p:cNvPr>
          <p:cNvSpPr txBox="1"/>
          <p:nvPr/>
        </p:nvSpPr>
        <p:spPr>
          <a:xfrm>
            <a:off x="364674" y="1590320"/>
            <a:ext cx="6102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73FF5-0038-5C3F-2E22-E2549F106723}"/>
              </a:ext>
            </a:extLst>
          </p:cNvPr>
          <p:cNvSpPr txBox="1"/>
          <p:nvPr/>
        </p:nvSpPr>
        <p:spPr>
          <a:xfrm>
            <a:off x="288031" y="4781370"/>
            <a:ext cx="6103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2.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3" name="Рисунок 12" descr="Изображение выглядит как желтый, игрушка,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89FB1E75-9AC0-D94D-D628-C5B44B901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50" y="168970"/>
            <a:ext cx="4380176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3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6ED25-F7CC-DCB7-DC1F-BE366992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C4F13-48C3-CE9D-4B19-9E154B1B9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88869"/>
            <a:ext cx="8596668" cy="388077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тр. 90 № 342, </a:t>
            </a:r>
          </a:p>
          <a:p>
            <a:r>
              <a:rPr lang="ru-RU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Стр. </a:t>
            </a:r>
            <a:r>
              <a:rPr lang="ru-RU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93 № 356.</a:t>
            </a:r>
            <a:endParaRPr lang="ru-RU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9B61E8-0396-CAD0-3428-21397A1E3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17" y="181516"/>
            <a:ext cx="4773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DCEB6-A37A-1ACB-B7EA-E30913EB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1B8DE9-CE86-84C9-B03D-68AC41E4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C9C11-09C1-85AF-4906-AE7158FA0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5233" r="1749" b="2905"/>
          <a:stretch/>
        </p:blipFill>
        <p:spPr>
          <a:xfrm>
            <a:off x="1187777" y="-12356"/>
            <a:ext cx="10203312" cy="68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9CC53-6DCF-0D7A-A014-556E58A5F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102C79-1789-619A-022B-7F4664A5E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170" y="4197990"/>
            <a:ext cx="2153264" cy="10728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5400" dirty="0"/>
          </a:p>
          <a:p>
            <a:pPr marL="0" indent="0">
              <a:buNone/>
            </a:pPr>
            <a:r>
              <a:rPr lang="ru-RU" sz="5400" b="1" dirty="0">
                <a:latin typeface="Times New Roman" panose="02020603050405020304" pitchFamily="18" charset="0"/>
              </a:rPr>
              <a:t>части</a:t>
            </a:r>
            <a:endParaRPr lang="ru-RU" sz="5400" b="1" dirty="0"/>
          </a:p>
          <a:p>
            <a:pPr marL="0" indent="0">
              <a:buNone/>
            </a:pPr>
            <a:endParaRPr lang="ru-RU" sz="5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B510BF-2B28-B5BF-A398-DA72BFE7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2" y="86240"/>
            <a:ext cx="4111902" cy="27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FD1233-AC23-D12C-BE91-92C02DFD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50" y="2547693"/>
            <a:ext cx="2375365" cy="22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0D9EC-28E1-5AE7-0EA3-22DF1BA1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198" y="4734393"/>
            <a:ext cx="2637744" cy="2123607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девочка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8D90EF2A-DE62-148C-4231-FE4AE47CD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52" y="1470581"/>
            <a:ext cx="4977873" cy="5538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B2DA1A-D763-E30B-27F6-70FAAC911652}"/>
              </a:ext>
            </a:extLst>
          </p:cNvPr>
          <p:cNvSpPr txBox="1"/>
          <p:nvPr/>
        </p:nvSpPr>
        <p:spPr>
          <a:xfrm>
            <a:off x="5021092" y="953724"/>
            <a:ext cx="26377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</a:t>
            </a:r>
            <a:endParaRPr lang="ru-RU" sz="5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BEB97-183D-3BF3-D172-98C163F1CFBF}"/>
              </a:ext>
            </a:extLst>
          </p:cNvPr>
          <p:cNvSpPr txBox="1"/>
          <p:nvPr/>
        </p:nvSpPr>
        <p:spPr>
          <a:xfrm>
            <a:off x="5623527" y="3025002"/>
            <a:ext cx="1432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</a:rPr>
              <a:t>на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449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4CF63-179C-0D16-EC0D-A3F919A6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E1066-47CB-EC85-6A3E-A58496BB7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39" y="473191"/>
            <a:ext cx="8596668" cy="3880773"/>
          </a:xfrm>
        </p:spPr>
        <p:txBody>
          <a:bodyPr/>
          <a:lstStyle/>
          <a:p>
            <a:pPr algn="just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1. Девочки ходили продавать печенье. Марго продала 30 упаковок печенья, а Эдит в 2 раза меньше, чем Марго. Сколько упаковок печенья девочки продали вместе?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52D0F-913E-1B16-B672-8C6C2F4F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44" y="2372856"/>
            <a:ext cx="5789807" cy="423503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носит,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A09B142C-373C-9810-A66E-FA2527DE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" y="3696510"/>
            <a:ext cx="2058087" cy="30351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игрушка, кукла, полосатый&#10;&#10;Автоматически созданное описание">
            <a:extLst>
              <a:ext uri="{FF2B5EF4-FFF2-40B4-BE49-F238E27FC236}">
                <a16:creationId xmlns:a16="http://schemas.microsoft.com/office/drawing/2014/main" id="{B323FDB0-BF36-540D-861F-21AF158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10" y="0"/>
            <a:ext cx="2411590" cy="29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0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EFDD6-E802-886E-3279-A0750F24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92" y="1677512"/>
            <a:ext cx="8596668" cy="1320800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77B65-9830-D25B-C128-7940A9855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92" y="4332516"/>
            <a:ext cx="8975714" cy="223206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30:2=15 (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– продала Эдит.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30+15 =45 (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– продали Марго и Эдит вместе.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 Марго и Эдит вместе продали 45 упаковок печенья.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AF6DC-88DD-7427-5659-8370A9431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40" y="1873726"/>
            <a:ext cx="3219691" cy="2355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20591-3A1D-4569-A98E-F79956546993}"/>
              </a:ext>
            </a:extLst>
          </p:cNvPr>
          <p:cNvSpPr txBox="1"/>
          <p:nvPr/>
        </p:nvSpPr>
        <p:spPr>
          <a:xfrm>
            <a:off x="756499" y="293418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72877-8656-DEF3-6102-62429288CB01}"/>
              </a:ext>
            </a:extLst>
          </p:cNvPr>
          <p:cNvSpPr txBox="1"/>
          <p:nvPr/>
        </p:nvSpPr>
        <p:spPr>
          <a:xfrm>
            <a:off x="318154" y="96903"/>
            <a:ext cx="8975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1. Девочки ходили продавать печенье. Марго продала 30 упаковок печенья, а Эдит в 2 раза меньше, чем Марго. Сколько упаковок печенья девочки продали вместе?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943813-33E1-B3ED-92CD-4A3271D260F2}"/>
              </a:ext>
            </a:extLst>
          </p:cNvPr>
          <p:cNvSpPr txBox="1"/>
          <p:nvPr/>
        </p:nvSpPr>
        <p:spPr>
          <a:xfrm>
            <a:off x="592492" y="1352863"/>
            <a:ext cx="6103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Решение: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FD4D0FC-DA9F-A4C1-EE66-362D56766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39" y="3521413"/>
            <a:ext cx="2746961" cy="3336587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внутренний, конверт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id="{12B36C80-EEA4-5C32-F99B-556266498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9948">
            <a:off x="8211773" y="3084824"/>
            <a:ext cx="2230071" cy="14491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A55F1C9-BB90-F542-3E29-1AF41FA6E9E6}"/>
              </a:ext>
            </a:extLst>
          </p:cNvPr>
          <p:cNvSpPr txBox="1"/>
          <p:nvPr/>
        </p:nvSpPr>
        <p:spPr>
          <a:xfrm>
            <a:off x="1520953" y="3993962"/>
            <a:ext cx="6099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7256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EFDD6-E802-886E-3279-A0750F24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92" y="1677512"/>
            <a:ext cx="8596668" cy="1320800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77B65-9830-D25B-C128-7940A9855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92" y="4389104"/>
            <a:ext cx="8975714" cy="223206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30:2=15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содержит 1 часть.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15⸱3=45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содержат 3 части.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Марго и Эдит вместе продали 45 упаковок печенья.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20591-3A1D-4569-A98E-F79956546993}"/>
              </a:ext>
            </a:extLst>
          </p:cNvPr>
          <p:cNvSpPr txBox="1"/>
          <p:nvPr/>
        </p:nvSpPr>
        <p:spPr>
          <a:xfrm>
            <a:off x="756499" y="293418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72877-8656-DEF3-6102-62429288CB01}"/>
              </a:ext>
            </a:extLst>
          </p:cNvPr>
          <p:cNvSpPr txBox="1"/>
          <p:nvPr/>
        </p:nvSpPr>
        <p:spPr>
          <a:xfrm>
            <a:off x="318154" y="96903"/>
            <a:ext cx="8975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1. Девочки ходили продавать печенье. Марго продала 30 упаковок печенья, а Эдит в 2 раза меньше, чем Марго. Сколько упаковок печенья девочки продали вместе?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943813-33E1-B3ED-92CD-4A3271D260F2}"/>
              </a:ext>
            </a:extLst>
          </p:cNvPr>
          <p:cNvSpPr txBox="1"/>
          <p:nvPr/>
        </p:nvSpPr>
        <p:spPr>
          <a:xfrm>
            <a:off x="592492" y="1352863"/>
            <a:ext cx="6103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Решение: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FD4D0FC-DA9F-A4C1-EE66-362D5676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039" y="3521413"/>
            <a:ext cx="2746961" cy="3336587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внутренний, конверт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id="{12B36C80-EEA4-5C32-F99B-556266498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9948">
            <a:off x="8211773" y="3084824"/>
            <a:ext cx="2230071" cy="1449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3708B-D080-6802-36FD-DF99D851B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818634"/>
            <a:ext cx="3218967" cy="2359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A12878-AC02-D897-6853-E14B87BF2226}"/>
              </a:ext>
            </a:extLst>
          </p:cNvPr>
          <p:cNvSpPr txBox="1"/>
          <p:nvPr/>
        </p:nvSpPr>
        <p:spPr>
          <a:xfrm>
            <a:off x="1496861" y="2360269"/>
            <a:ext cx="416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6EF0F-590F-C284-7492-9DC43DE6A8DA}"/>
              </a:ext>
            </a:extLst>
          </p:cNvPr>
          <p:cNvSpPr txBox="1"/>
          <p:nvPr/>
        </p:nvSpPr>
        <p:spPr>
          <a:xfrm>
            <a:off x="2500863" y="2348632"/>
            <a:ext cx="501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40A31-0EE8-2AED-C5C2-B41E5AD77E5E}"/>
              </a:ext>
            </a:extLst>
          </p:cNvPr>
          <p:cNvSpPr txBox="1"/>
          <p:nvPr/>
        </p:nvSpPr>
        <p:spPr>
          <a:xfrm>
            <a:off x="1430517" y="3980558"/>
            <a:ext cx="388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1C656-868F-C34E-C79E-EB41D366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86" y="-97410"/>
            <a:ext cx="8596668" cy="1320800"/>
          </a:xfrm>
        </p:spPr>
        <p:txBody>
          <a:bodyPr>
            <a:normAutofit/>
          </a:bodyPr>
          <a:lstStyle/>
          <a:p>
            <a:r>
              <a:rPr lang="ru-RU" sz="7200" dirty="0"/>
              <a:t>Алгоритм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A2189-6B0B-BE8A-EACF-91E6F761B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00" y="1223390"/>
            <a:ext cx="8596668" cy="3880773"/>
          </a:xfrm>
        </p:spPr>
        <p:txBody>
          <a:bodyPr>
            <a:noAutofit/>
          </a:bodyPr>
          <a:lstStyle/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Прочитаем условие задачи.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Сделаем схему к условиям задачи.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Зададим себе вопросы и составим план решения.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Запишем решение задачи по действиям.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Прочитаем и проанализируем условия задачи ещё раз.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Произведём проверку решения задачи.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Запишем ответ.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E58C22-C9DC-33C6-8C21-3B297E7EB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612" y="2544190"/>
            <a:ext cx="3877209" cy="43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073ED-9ACF-286A-A703-819CB124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263AD-8A1F-8BB3-E95D-1496A4606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85" y="322362"/>
            <a:ext cx="8596668" cy="3880773"/>
          </a:xfrm>
        </p:spPr>
        <p:txBody>
          <a:bodyPr/>
          <a:lstStyle/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2. 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Грю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купил миньонам бананы и ананасы. Всего он купил 30 кг фруктов. Сколько он купил фруктов каждого вида, если бананов он купил в 4 раза больше, чем ананасов?</a:t>
            </a:r>
          </a:p>
          <a:p>
            <a:endParaRPr lang="ru-RU" dirty="0"/>
          </a:p>
        </p:txBody>
      </p:sp>
      <p:pic>
        <p:nvPicPr>
          <p:cNvPr id="7" name="Рисунок 6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899650D2-35AA-22C8-1641-FC1D76EF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" y="5239981"/>
            <a:ext cx="6187705" cy="1668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A6753-447C-CDEA-D675-A0BEB063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25" y="5239981"/>
            <a:ext cx="5981575" cy="1618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A42CBB-FECB-6E04-C1EA-8AE47F8FF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99" y="1757261"/>
            <a:ext cx="8914391" cy="3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073ED-9ACF-286A-A703-819CB124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263AD-8A1F-8BB3-E95D-1496A4606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85" y="322362"/>
            <a:ext cx="8596668" cy="3880773"/>
          </a:xfrm>
        </p:spPr>
        <p:txBody>
          <a:bodyPr/>
          <a:lstStyle/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2. 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Грю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купил миньонам бананы и ананасы. Всего он купил 30 кг фруктов. Сколько он купил фруктов каждого вида, если бананов он купил в 4 раза больше, чем ананасов?</a:t>
            </a:r>
          </a:p>
          <a:p>
            <a:endParaRPr lang="ru-RU" dirty="0"/>
          </a:p>
        </p:txBody>
      </p:sp>
      <p:pic>
        <p:nvPicPr>
          <p:cNvPr id="7" name="Рисунок 6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899650D2-35AA-22C8-1641-FC1D76EF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6037441"/>
            <a:ext cx="3042909" cy="8205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A6753-447C-CDEA-D675-A0BEB063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483" y="6037441"/>
            <a:ext cx="3056118" cy="8266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A42CBB-FECB-6E04-C1EA-8AE47F8FF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88" y="1590092"/>
            <a:ext cx="5990300" cy="2246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96F2A-DA37-7520-4C76-93C4DF766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601" y="6031317"/>
            <a:ext cx="3056220" cy="8266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89726-8E8F-C1D4-B3A8-09B138286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974" y="6031317"/>
            <a:ext cx="2941026" cy="795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B315C2-6226-FD7F-FEF3-76B0E656041F}"/>
              </a:ext>
            </a:extLst>
          </p:cNvPr>
          <p:cNvSpPr txBox="1"/>
          <p:nvPr/>
        </p:nvSpPr>
        <p:spPr>
          <a:xfrm>
            <a:off x="991288" y="3952831"/>
            <a:ext cx="8596668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30:5=6 (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– содержит 1 часть (ананасы)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⸱4=24 (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– содержат 4 части (бананы)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Ответ: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купил 6 кг ананасов и 24 кг бананов для миньонов.</a:t>
            </a:r>
          </a:p>
        </p:txBody>
      </p:sp>
    </p:spTree>
    <p:extLst>
      <p:ext uri="{BB962C8B-B14F-4D97-AF65-F5344CB8AC3E}">
        <p14:creationId xmlns:p14="http://schemas.microsoft.com/office/powerpoint/2010/main" val="16635695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1714</TotalTime>
  <Words>503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Задачи на части</vt:lpstr>
      <vt:lpstr> </vt:lpstr>
      <vt:lpstr> </vt:lpstr>
      <vt:lpstr> </vt:lpstr>
      <vt:lpstr> </vt:lpstr>
      <vt:lpstr> </vt:lpstr>
      <vt:lpstr>Алгоритм</vt:lpstr>
      <vt:lpstr> </vt:lpstr>
      <vt:lpstr> </vt:lpstr>
      <vt:lpstr>Алгоритм</vt:lpstr>
      <vt:lpstr>Физминутка </vt:lpstr>
      <vt:lpstr> </vt:lpstr>
      <vt:lpstr>Домашнее задание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Задачи на части</dc:title>
  <dc:creator>Чернышева Юлия Андреевна</dc:creator>
  <cp:lastModifiedBy>Чернышева Юлия Андреевна</cp:lastModifiedBy>
  <cp:revision>1</cp:revision>
  <dcterms:created xsi:type="dcterms:W3CDTF">2022-06-12T20:06:42Z</dcterms:created>
  <dcterms:modified xsi:type="dcterms:W3CDTF">2022-06-14T00:41:28Z</dcterms:modified>
</cp:coreProperties>
</file>