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17"/>
    <a:srgbClr val="FF4E3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cap="all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Thursday, June 16,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68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Thursday, June 16,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27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Thursday, June 16,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0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Thursday, June 16,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9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Thursday, June 16,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95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Thursday, June 16,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31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Thursday, June 16,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04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Thursday, June 16,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37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Thursday, June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0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Thursday, June 16,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44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Thursday, June 16,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5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Thursday, June 16,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646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55" r:id="rId6"/>
    <p:sldLayoutId id="2147483751" r:id="rId7"/>
    <p:sldLayoutId id="2147483752" r:id="rId8"/>
    <p:sldLayoutId id="2147483753" r:id="rId9"/>
    <p:sldLayoutId id="2147483754" r:id="rId10"/>
    <p:sldLayoutId id="2147483756" r:id="rId11"/>
  </p:sldLayoutIdLst>
  <p:hf sldNum="0" hdr="0" ftr="0" dt="0"/>
  <p:txStyles>
    <p:titleStyle>
      <a:lvl1pPr algn="l" defTabSz="914400" rtl="0" eaLnBrk="1" latinLnBrk="0" hangingPunct="1">
        <a:lnSpc>
          <a:spcPct val="88000"/>
        </a:lnSpc>
        <a:spcBef>
          <a:spcPct val="0"/>
        </a:spcBef>
        <a:buNone/>
        <a:defRPr sz="4400" kern="1200" cap="none" spc="4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icode-table.com/ru/222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35C5297-7623-44A6-B13A-4424C8257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66E46BD-1D93-4B75-A1AD-F8DCF32C3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194E0-6875-089B-EB87-3697257E3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0005" y="1961566"/>
            <a:ext cx="6141985" cy="1277311"/>
          </a:xfrm>
        </p:spPr>
        <p:txBody>
          <a:bodyPr>
            <a:noAutofit/>
          </a:bodyPr>
          <a:lstStyle/>
          <a:p>
            <a:r>
              <a:rPr lang="ru-RU" sz="4800" dirty="0"/>
              <a:t>Ломаные и многоугольники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501C21-FBC6-2946-A3C8-0B674465E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2586" y="4559062"/>
            <a:ext cx="5015638" cy="2298938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rgbClr val="FFFFFF"/>
                </a:solidFill>
              </a:rPr>
              <a:t>Выполнила: учитель математики МАОУ СОШ № 17 города Тюмени</a:t>
            </a:r>
          </a:p>
          <a:p>
            <a:pPr algn="l"/>
            <a:r>
              <a:rPr lang="ru-RU" dirty="0">
                <a:solidFill>
                  <a:srgbClr val="FFFFFF"/>
                </a:solidFill>
              </a:rPr>
              <a:t>Чернышева Юлия Андреевна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EC8D64-09C1-B120-C671-DD01A5796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21" t="-32" r="2301" b="373"/>
          <a:stretch/>
        </p:blipFill>
        <p:spPr>
          <a:xfrm>
            <a:off x="345505" y="858434"/>
            <a:ext cx="6517207" cy="49693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B5506205-C506-E7D2-229D-A6AC793AA34F}"/>
              </a:ext>
            </a:extLst>
          </p:cNvPr>
          <p:cNvSpPr/>
          <p:nvPr/>
        </p:nvSpPr>
        <p:spPr>
          <a:xfrm>
            <a:off x="7996136" y="-49822"/>
            <a:ext cx="5030889" cy="2034368"/>
          </a:xfrm>
          <a:custGeom>
            <a:avLst/>
            <a:gdLst>
              <a:gd name="connsiteX0" fmla="*/ 0 w 5030889"/>
              <a:gd name="connsiteY0" fmla="*/ 49822 h 2034368"/>
              <a:gd name="connsiteX1" fmla="*/ 4980562 w 5030889"/>
              <a:gd name="connsiteY1" fmla="*/ 1178231 h 2034368"/>
              <a:gd name="connsiteX2" fmla="*/ 2665379 w 5030889"/>
              <a:gd name="connsiteY2" fmla="*/ 10911 h 2034368"/>
              <a:gd name="connsiteX3" fmla="*/ 4260715 w 5030889"/>
              <a:gd name="connsiteY3" fmla="*/ 2034265 h 203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0889" h="2034368">
                <a:moveTo>
                  <a:pt x="0" y="49822"/>
                </a:moveTo>
                <a:cubicBezTo>
                  <a:pt x="2268166" y="617269"/>
                  <a:pt x="4536332" y="1184716"/>
                  <a:pt x="4980562" y="1178231"/>
                </a:cubicBezTo>
                <a:cubicBezTo>
                  <a:pt x="5424792" y="1171746"/>
                  <a:pt x="2785353" y="-131761"/>
                  <a:pt x="2665379" y="10911"/>
                </a:cubicBezTo>
                <a:cubicBezTo>
                  <a:pt x="2545405" y="153583"/>
                  <a:pt x="4927060" y="2050478"/>
                  <a:pt x="4260715" y="2034265"/>
                </a:cubicBezTo>
              </a:path>
            </a:pathLst>
          </a:custGeom>
          <a:ln w="9525" cap="flat" cmpd="sng" algn="ctr">
            <a:solidFill>
              <a:srgbClr val="FFFA17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FAA2A038-61EC-2527-C5AC-4F1D34BAEC3C}"/>
              </a:ext>
            </a:extLst>
          </p:cNvPr>
          <p:cNvSpPr/>
          <p:nvPr/>
        </p:nvSpPr>
        <p:spPr>
          <a:xfrm>
            <a:off x="6265178" y="5511602"/>
            <a:ext cx="7010453" cy="1414267"/>
          </a:xfrm>
          <a:custGeom>
            <a:avLst/>
            <a:gdLst>
              <a:gd name="connsiteX0" fmla="*/ 0 w 7010453"/>
              <a:gd name="connsiteY0" fmla="*/ 1371600 h 1414267"/>
              <a:gd name="connsiteX1" fmla="*/ 282102 w 7010453"/>
              <a:gd name="connsiteY1" fmla="*/ 953311 h 1414267"/>
              <a:gd name="connsiteX2" fmla="*/ 1099225 w 7010453"/>
              <a:gd name="connsiteY2" fmla="*/ 1410511 h 1414267"/>
              <a:gd name="connsiteX3" fmla="*/ 2490281 w 7010453"/>
              <a:gd name="connsiteY3" fmla="*/ 642026 h 1414267"/>
              <a:gd name="connsiteX4" fmla="*/ 4630366 w 7010453"/>
              <a:gd name="connsiteY4" fmla="*/ 1303507 h 1414267"/>
              <a:gd name="connsiteX5" fmla="*/ 5768502 w 7010453"/>
              <a:gd name="connsiteY5" fmla="*/ 126460 h 1414267"/>
              <a:gd name="connsiteX6" fmla="*/ 6264612 w 7010453"/>
              <a:gd name="connsiteY6" fmla="*/ 0 h 141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10453" h="1414267">
                <a:moveTo>
                  <a:pt x="0" y="1371600"/>
                </a:moveTo>
                <a:cubicBezTo>
                  <a:pt x="49449" y="1159213"/>
                  <a:pt x="98898" y="946826"/>
                  <a:pt x="282102" y="953311"/>
                </a:cubicBezTo>
                <a:cubicBezTo>
                  <a:pt x="465306" y="959796"/>
                  <a:pt x="731195" y="1462392"/>
                  <a:pt x="1099225" y="1410511"/>
                </a:cubicBezTo>
                <a:cubicBezTo>
                  <a:pt x="1467255" y="1358630"/>
                  <a:pt x="1901758" y="659860"/>
                  <a:pt x="2490281" y="642026"/>
                </a:cubicBezTo>
                <a:cubicBezTo>
                  <a:pt x="3078804" y="624192"/>
                  <a:pt x="4083996" y="1389435"/>
                  <a:pt x="4630366" y="1303507"/>
                </a:cubicBezTo>
                <a:cubicBezTo>
                  <a:pt x="5176736" y="1217579"/>
                  <a:pt x="5496128" y="343711"/>
                  <a:pt x="5768502" y="126460"/>
                </a:cubicBezTo>
                <a:cubicBezTo>
                  <a:pt x="6040876" y="-90791"/>
                  <a:pt x="8082063" y="1061936"/>
                  <a:pt x="6264612" y="0"/>
                </a:cubicBezTo>
              </a:path>
            </a:pathLst>
          </a:custGeom>
          <a:ln w="9525" cap="flat" cmpd="sng" algn="ctr">
            <a:solidFill>
              <a:srgbClr val="FFFA17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9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49586-67E7-A6F8-3F39-D009856AE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600CAC-8343-2232-1B93-013832041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1368C8-3707-29BF-8762-F62639EB1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57" y="1499068"/>
            <a:ext cx="9080339" cy="4054415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мный, очки&#10;&#10;Автоматически созданное описание">
            <a:extLst>
              <a:ext uri="{FF2B5EF4-FFF2-40B4-BE49-F238E27FC236}">
                <a16:creationId xmlns:a16="http://schemas.microsoft.com/office/drawing/2014/main" id="{B2FF5177-D7F7-DEDD-DF4B-4546030B9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487" y="-221508"/>
            <a:ext cx="3588334" cy="73010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CED931-3575-6913-0D27-DFE280D8DDAE}"/>
              </a:ext>
            </a:extLst>
          </p:cNvPr>
          <p:cNvSpPr txBox="1"/>
          <p:nvPr/>
        </p:nvSpPr>
        <p:spPr>
          <a:xfrm>
            <a:off x="3005847" y="366637"/>
            <a:ext cx="6386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четырёхугольник</a:t>
            </a:r>
            <a:endParaRPr lang="ru-RU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BF23C2-5573-DC74-4966-D074E91CACB1}"/>
              </a:ext>
            </a:extLst>
          </p:cNvPr>
          <p:cNvSpPr txBox="1"/>
          <p:nvPr/>
        </p:nvSpPr>
        <p:spPr>
          <a:xfrm>
            <a:off x="6084161" y="326322"/>
            <a:ext cx="6386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четырёхугольник</a:t>
            </a:r>
            <a:endParaRPr lang="ru-RU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825F79-2FD5-CC8D-9852-21F2D86BDB72}"/>
              </a:ext>
            </a:extLst>
          </p:cNvPr>
          <p:cNvSpPr txBox="1"/>
          <p:nvPr/>
        </p:nvSpPr>
        <p:spPr>
          <a:xfrm>
            <a:off x="9616100" y="326323"/>
            <a:ext cx="1985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</a:rPr>
              <a:t>треугольник</a:t>
            </a:r>
            <a:endParaRPr lang="ru-RU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146F2C-0233-E11A-D5D5-8C021820F914}"/>
              </a:ext>
            </a:extLst>
          </p:cNvPr>
          <p:cNvSpPr txBox="1"/>
          <p:nvPr/>
        </p:nvSpPr>
        <p:spPr>
          <a:xfrm>
            <a:off x="2150795" y="5958547"/>
            <a:ext cx="6528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пятиугольник</a:t>
            </a:r>
            <a:endParaRPr lang="ru-RU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DCA526-FB23-2D5C-1836-0DAB5EFCBD0E}"/>
              </a:ext>
            </a:extLst>
          </p:cNvPr>
          <p:cNvSpPr txBox="1"/>
          <p:nvPr/>
        </p:nvSpPr>
        <p:spPr>
          <a:xfrm>
            <a:off x="9956070" y="5971686"/>
            <a:ext cx="22359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пятиугольник</a:t>
            </a:r>
            <a:endParaRPr lang="ru-RU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A38B44-AF4D-3329-0818-A15FB41A3C77}"/>
              </a:ext>
            </a:extLst>
          </p:cNvPr>
          <p:cNvSpPr txBox="1"/>
          <p:nvPr/>
        </p:nvSpPr>
        <p:spPr>
          <a:xfrm>
            <a:off x="4372583" y="5958546"/>
            <a:ext cx="6527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четырёхугольник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264D5B-855D-6A44-A280-B9077F2627F1}"/>
              </a:ext>
            </a:extLst>
          </p:cNvPr>
          <p:cNvSpPr txBox="1"/>
          <p:nvPr/>
        </p:nvSpPr>
        <p:spPr>
          <a:xfrm>
            <a:off x="7345453" y="5958252"/>
            <a:ext cx="2235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шестиугольник</a:t>
            </a:r>
            <a:endParaRPr lang="ru-RU" sz="2400" dirty="0"/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A60F726F-7BF4-A6B6-673C-155C5BF8A712}"/>
              </a:ext>
            </a:extLst>
          </p:cNvPr>
          <p:cNvCxnSpPr>
            <a:cxnSpLocks/>
          </p:cNvCxnSpPr>
          <p:nvPr/>
        </p:nvCxnSpPr>
        <p:spPr>
          <a:xfrm>
            <a:off x="4280170" y="828302"/>
            <a:ext cx="0" cy="14382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CF7F990D-E01E-679B-09CE-601F1CE5D953}"/>
              </a:ext>
            </a:extLst>
          </p:cNvPr>
          <p:cNvCxnSpPr/>
          <p:nvPr/>
        </p:nvCxnSpPr>
        <p:spPr>
          <a:xfrm>
            <a:off x="7226859" y="886803"/>
            <a:ext cx="0" cy="9955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A96DF4F7-4736-720C-C067-DAD968456A3F}"/>
              </a:ext>
            </a:extLst>
          </p:cNvPr>
          <p:cNvCxnSpPr>
            <a:stCxn id="15" idx="2"/>
          </p:cNvCxnSpPr>
          <p:nvPr/>
        </p:nvCxnSpPr>
        <p:spPr>
          <a:xfrm flipH="1">
            <a:off x="10609083" y="787988"/>
            <a:ext cx="1" cy="10943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44C3E531-241E-BB32-EAC0-B9104B5F6F69}"/>
              </a:ext>
            </a:extLst>
          </p:cNvPr>
          <p:cNvCxnSpPr/>
          <p:nvPr/>
        </p:nvCxnSpPr>
        <p:spPr>
          <a:xfrm flipV="1">
            <a:off x="3517096" y="5417957"/>
            <a:ext cx="172118" cy="5537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1638DADD-058D-F1F9-0B0A-578E2D14A65A}"/>
              </a:ext>
            </a:extLst>
          </p:cNvPr>
          <p:cNvCxnSpPr/>
          <p:nvPr/>
        </p:nvCxnSpPr>
        <p:spPr>
          <a:xfrm flipV="1">
            <a:off x="5653091" y="5384365"/>
            <a:ext cx="203035" cy="5475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6D78E422-B3EC-8E65-1A5C-E01F695A4374}"/>
              </a:ext>
            </a:extLst>
          </p:cNvPr>
          <p:cNvCxnSpPr/>
          <p:nvPr/>
        </p:nvCxnSpPr>
        <p:spPr>
          <a:xfrm flipH="1" flipV="1">
            <a:off x="8311984" y="5019472"/>
            <a:ext cx="6441" cy="9522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0684851B-F405-7A3C-4D08-3B83A117E2A0}"/>
              </a:ext>
            </a:extLst>
          </p:cNvPr>
          <p:cNvCxnSpPr/>
          <p:nvPr/>
        </p:nvCxnSpPr>
        <p:spPr>
          <a:xfrm flipV="1">
            <a:off x="11074035" y="5417957"/>
            <a:ext cx="0" cy="5805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02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83369-84B0-7B11-9B14-34E720ADE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CB4E30-FCDD-97EB-D4A8-8E0809469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64" y="1973380"/>
            <a:ext cx="2897843" cy="4613366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8421722E-3936-D8F6-1986-1CD03D2E3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72" t="4863" r="4745"/>
          <a:stretch/>
        </p:blipFill>
        <p:spPr>
          <a:xfrm rot="5400000">
            <a:off x="3970041" y="-261060"/>
            <a:ext cx="3428999" cy="518952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370152-0286-275D-2A36-91F52F8D5202}"/>
              </a:ext>
            </a:extLst>
          </p:cNvPr>
          <p:cNvSpPr txBox="1"/>
          <p:nvPr/>
        </p:nvSpPr>
        <p:spPr>
          <a:xfrm>
            <a:off x="2968246" y="5025085"/>
            <a:ext cx="90132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spc="2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Ограниченная самопересекающаяся ломаная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81234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68965-422E-073C-8E06-D3E8A5C7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75E959-A30C-7871-DE40-3664F8E25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013792"/>
            <a:ext cx="5375999" cy="4755184"/>
          </a:xfrm>
        </p:spPr>
        <p:txBody>
          <a:bodyPr>
            <a:noAutofit/>
          </a:bodyPr>
          <a:lstStyle/>
          <a:p>
            <a:pPr marL="457200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Многоугольник – это часть плоскости, ограниченная замкнутой ломаной линией без самопересечений.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AD0097-B185-77EB-C08A-D4FD9EF3D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242" y="2295938"/>
            <a:ext cx="6090903" cy="456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41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D528D3-B584-E359-153C-35D7B25BB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8238D-4D32-849F-DD30-7AA596D37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00" y="4855467"/>
            <a:ext cx="2674506" cy="20025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3457E5-21B0-CF4B-8E6E-5D50A270276D}"/>
              </a:ext>
            </a:extLst>
          </p:cNvPr>
          <p:cNvSpPr txBox="1"/>
          <p:nvPr/>
        </p:nvSpPr>
        <p:spPr>
          <a:xfrm>
            <a:off x="6944205" y="942365"/>
            <a:ext cx="60976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Шестиугольник</a:t>
            </a:r>
            <a:endParaRPr lang="ru-RU" sz="4800" dirty="0"/>
          </a:p>
        </p:txBody>
      </p:sp>
      <p:sp>
        <p:nvSpPr>
          <p:cNvPr id="28" name="Объект 27">
            <a:extLst>
              <a:ext uri="{FF2B5EF4-FFF2-40B4-BE49-F238E27FC236}">
                <a16:creationId xmlns:a16="http://schemas.microsoft.com/office/drawing/2014/main" id="{69D95312-0F15-9EFE-D3A4-E9FEA3E93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DA4805B-0DDA-ECED-4104-D1620C4B7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99" y="281861"/>
            <a:ext cx="5853365" cy="442957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427BAFB-4C21-79D6-3C3F-152F510E9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749" y="2789735"/>
            <a:ext cx="5437482" cy="3843400"/>
          </a:xfrm>
          <a:prstGeom prst="rect">
            <a:avLst/>
          </a:prstGeom>
        </p:spPr>
      </p:pic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D69612A3-DBD8-666C-051A-7121E9730E32}"/>
              </a:ext>
            </a:extLst>
          </p:cNvPr>
          <p:cNvCxnSpPr/>
          <p:nvPr/>
        </p:nvCxnSpPr>
        <p:spPr>
          <a:xfrm flipV="1">
            <a:off x="982494" y="1099226"/>
            <a:ext cx="1254868" cy="24708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FF2BCC4C-A26B-561E-CBC5-06B479EB3E78}"/>
              </a:ext>
            </a:extLst>
          </p:cNvPr>
          <p:cNvCxnSpPr/>
          <p:nvPr/>
        </p:nvCxnSpPr>
        <p:spPr>
          <a:xfrm flipV="1">
            <a:off x="7140102" y="3336587"/>
            <a:ext cx="1177047" cy="202335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0E0F67B1-53C0-AF52-52D7-8503D93642C3}"/>
              </a:ext>
            </a:extLst>
          </p:cNvPr>
          <p:cNvCxnSpPr/>
          <p:nvPr/>
        </p:nvCxnSpPr>
        <p:spPr>
          <a:xfrm flipV="1">
            <a:off x="982494" y="1906621"/>
            <a:ext cx="4066161" cy="16634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FFDD1881-09F2-E0BC-F3C2-03705CF709F8}"/>
              </a:ext>
            </a:extLst>
          </p:cNvPr>
          <p:cNvCxnSpPr/>
          <p:nvPr/>
        </p:nvCxnSpPr>
        <p:spPr>
          <a:xfrm flipV="1">
            <a:off x="7140102" y="4075889"/>
            <a:ext cx="3939702" cy="128405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95FD24A5-A03B-2076-94AE-23ED7A31D018}"/>
              </a:ext>
            </a:extLst>
          </p:cNvPr>
          <p:cNvCxnSpPr/>
          <p:nvPr/>
        </p:nvCxnSpPr>
        <p:spPr>
          <a:xfrm flipV="1">
            <a:off x="982494" y="3336587"/>
            <a:ext cx="4182893" cy="2334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E7A51BFE-2253-C190-06CE-4D76EFCF77F7}"/>
              </a:ext>
            </a:extLst>
          </p:cNvPr>
          <p:cNvCxnSpPr>
            <a:cxnSpLocks/>
          </p:cNvCxnSpPr>
          <p:nvPr/>
        </p:nvCxnSpPr>
        <p:spPr>
          <a:xfrm flipV="1">
            <a:off x="7140102" y="5282119"/>
            <a:ext cx="4134255" cy="778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22F7AF75-107C-D471-8542-00D52560782E}"/>
              </a:ext>
            </a:extLst>
          </p:cNvPr>
          <p:cNvCxnSpPr/>
          <p:nvPr/>
        </p:nvCxnSpPr>
        <p:spPr>
          <a:xfrm flipV="1">
            <a:off x="836579" y="1906621"/>
            <a:ext cx="4212076" cy="5900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B75B8086-1FA0-05A2-AE7B-FEA47091C022}"/>
              </a:ext>
            </a:extLst>
          </p:cNvPr>
          <p:cNvCxnSpPr/>
          <p:nvPr/>
        </p:nvCxnSpPr>
        <p:spPr>
          <a:xfrm flipV="1">
            <a:off x="6828817" y="4075889"/>
            <a:ext cx="4250987" cy="3599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B8E4DBA1-C0B7-41E9-2B48-9FBC84C6908B}"/>
              </a:ext>
            </a:extLst>
          </p:cNvPr>
          <p:cNvCxnSpPr/>
          <p:nvPr/>
        </p:nvCxnSpPr>
        <p:spPr>
          <a:xfrm>
            <a:off x="836579" y="2496648"/>
            <a:ext cx="4328808" cy="8399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6051E777-D57A-FDCF-24D4-A99AB7FAE46D}"/>
              </a:ext>
            </a:extLst>
          </p:cNvPr>
          <p:cNvCxnSpPr/>
          <p:nvPr/>
        </p:nvCxnSpPr>
        <p:spPr>
          <a:xfrm>
            <a:off x="6828817" y="4435813"/>
            <a:ext cx="4445540" cy="84630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EBAF70F5-AE09-CA39-3355-1558DBF28AE7}"/>
              </a:ext>
            </a:extLst>
          </p:cNvPr>
          <p:cNvCxnSpPr/>
          <p:nvPr/>
        </p:nvCxnSpPr>
        <p:spPr>
          <a:xfrm>
            <a:off x="836579" y="2496648"/>
            <a:ext cx="1992927" cy="18516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525D0FD6-E5E0-97BD-D993-48922262D288}"/>
              </a:ext>
            </a:extLst>
          </p:cNvPr>
          <p:cNvCxnSpPr/>
          <p:nvPr/>
        </p:nvCxnSpPr>
        <p:spPr>
          <a:xfrm>
            <a:off x="6828817" y="4435813"/>
            <a:ext cx="2281136" cy="16537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DA29983A-D4A8-F5A5-1DE0-21F97BB5896D}"/>
              </a:ext>
            </a:extLst>
          </p:cNvPr>
          <p:cNvCxnSpPr/>
          <p:nvPr/>
        </p:nvCxnSpPr>
        <p:spPr>
          <a:xfrm>
            <a:off x="8317149" y="3336587"/>
            <a:ext cx="733341" cy="275292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02FDB6D0-4E7B-0DD9-3938-AD0FEF0AB94F}"/>
              </a:ext>
            </a:extLst>
          </p:cNvPr>
          <p:cNvCxnSpPr/>
          <p:nvPr/>
        </p:nvCxnSpPr>
        <p:spPr>
          <a:xfrm>
            <a:off x="2237362" y="1099226"/>
            <a:ext cx="592144" cy="32490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8144E77B-C701-4809-7529-7B024A11995A}"/>
              </a:ext>
            </a:extLst>
          </p:cNvPr>
          <p:cNvCxnSpPr/>
          <p:nvPr/>
        </p:nvCxnSpPr>
        <p:spPr>
          <a:xfrm>
            <a:off x="2237362" y="1099226"/>
            <a:ext cx="2928025" cy="223736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50A99349-A8ED-4836-600F-065525ADFD04}"/>
              </a:ext>
            </a:extLst>
          </p:cNvPr>
          <p:cNvCxnSpPr/>
          <p:nvPr/>
        </p:nvCxnSpPr>
        <p:spPr>
          <a:xfrm>
            <a:off x="8317149" y="3336587"/>
            <a:ext cx="2957208" cy="19455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175CD4EE-8613-F2F1-BC75-20D4E2DE192D}"/>
              </a:ext>
            </a:extLst>
          </p:cNvPr>
          <p:cNvCxnSpPr/>
          <p:nvPr/>
        </p:nvCxnSpPr>
        <p:spPr>
          <a:xfrm flipV="1">
            <a:off x="2829506" y="1906621"/>
            <a:ext cx="2219149" cy="24027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FAAD0C62-8058-687B-0597-1878C3F3F698}"/>
              </a:ext>
            </a:extLst>
          </p:cNvPr>
          <p:cNvCxnSpPr/>
          <p:nvPr/>
        </p:nvCxnSpPr>
        <p:spPr>
          <a:xfrm flipV="1">
            <a:off x="9050490" y="4075889"/>
            <a:ext cx="1951493" cy="201362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3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735FC-00CD-C715-483C-BDDCB502D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46F2104-48A7-709D-2586-F5CAE22D7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662" y="457393"/>
            <a:ext cx="2627718" cy="198994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8BB7D8-BD3C-92D9-BCE8-D43A114F3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841" y="1224792"/>
            <a:ext cx="6202353" cy="41880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8833C42-32D3-0B64-A75B-C03392B1B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49" y="4541067"/>
            <a:ext cx="3094407" cy="23169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E50BA2-01DB-712E-8F5E-F9030A131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960" y="268857"/>
            <a:ext cx="6256116" cy="7131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A17A2C-4619-ED85-2304-4FFB72C9E9BB}"/>
              </a:ext>
            </a:extLst>
          </p:cNvPr>
          <p:cNvSpPr txBox="1"/>
          <p:nvPr/>
        </p:nvSpPr>
        <p:spPr>
          <a:xfrm>
            <a:off x="3634741" y="5699533"/>
            <a:ext cx="8408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spc="20" dirty="0">
                <a:solidFill>
                  <a:prstClr val="white"/>
                </a:solidFill>
                <a:latin typeface="Times New Roman" panose="02020603050405020304" pitchFamily="18" charset="0"/>
              </a:rPr>
              <a:t>Р = 50 + 80 + 150 + 65 + 90 + 100 = 535 м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13284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50E3C-F097-6062-361F-A54CC4825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4" name="AutoShape 2" descr="Клумба вид сверху - векторные изображения, Клумба вид сверху картинки |  Depositphotos">
            <a:extLst>
              <a:ext uri="{FF2B5EF4-FFF2-40B4-BE49-F238E27FC236}">
                <a16:creationId xmlns:a16="http://schemas.microsoft.com/office/drawing/2014/main" id="{F51E127B-E97E-3728-E13F-52764B8EB2E8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08C314-AFAE-8B02-4FE8-9677A8957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4532" y="268780"/>
            <a:ext cx="6409181" cy="63204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ACA7DC-8663-A6EE-AAA8-027F3C068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494" y="3486620"/>
            <a:ext cx="4499238" cy="33713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F370FD-A6B9-FB97-98D5-AAC2D6EFF27E}"/>
              </a:ext>
            </a:extLst>
          </p:cNvPr>
          <p:cNvSpPr txBox="1"/>
          <p:nvPr/>
        </p:nvSpPr>
        <p:spPr>
          <a:xfrm>
            <a:off x="2880520" y="357590"/>
            <a:ext cx="1197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150 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6B5AD1-71C1-2E82-AFC4-3B0C1C2F731A}"/>
              </a:ext>
            </a:extLst>
          </p:cNvPr>
          <p:cNvSpPr txBox="1"/>
          <p:nvPr/>
        </p:nvSpPr>
        <p:spPr>
          <a:xfrm rot="5400000">
            <a:off x="4826524" y="719693"/>
            <a:ext cx="820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30 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23CE86-D6A4-0E1E-BDFD-2060792F8C62}"/>
              </a:ext>
            </a:extLst>
          </p:cNvPr>
          <p:cNvSpPr txBox="1"/>
          <p:nvPr/>
        </p:nvSpPr>
        <p:spPr>
          <a:xfrm>
            <a:off x="5599522" y="1005051"/>
            <a:ext cx="791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30 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397E00-7ABF-08BE-E7FA-B12E71EB8ACD}"/>
              </a:ext>
            </a:extLst>
          </p:cNvPr>
          <p:cNvSpPr txBox="1"/>
          <p:nvPr/>
        </p:nvSpPr>
        <p:spPr>
          <a:xfrm rot="5400000">
            <a:off x="5869436" y="2158083"/>
            <a:ext cx="791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60 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F172CE-C572-3EF6-DEF8-57EA38D65C04}"/>
              </a:ext>
            </a:extLst>
          </p:cNvPr>
          <p:cNvSpPr txBox="1"/>
          <p:nvPr/>
        </p:nvSpPr>
        <p:spPr>
          <a:xfrm>
            <a:off x="5995447" y="296461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 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B35018-06C8-D91E-31FE-AC5F7DF29200}"/>
              </a:ext>
            </a:extLst>
          </p:cNvPr>
          <p:cNvSpPr txBox="1"/>
          <p:nvPr/>
        </p:nvSpPr>
        <p:spPr>
          <a:xfrm rot="5400000">
            <a:off x="5714214" y="3771522"/>
            <a:ext cx="7635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60 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83FB9A-D2CF-E5E8-A6C4-AFA5D1E5FEA6}"/>
              </a:ext>
            </a:extLst>
          </p:cNvPr>
          <p:cNvSpPr txBox="1"/>
          <p:nvPr/>
        </p:nvSpPr>
        <p:spPr>
          <a:xfrm>
            <a:off x="4491385" y="4353363"/>
            <a:ext cx="1204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120 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CC76AB-83CD-1A3A-F71E-21735047545D}"/>
              </a:ext>
            </a:extLst>
          </p:cNvPr>
          <p:cNvSpPr txBox="1"/>
          <p:nvPr/>
        </p:nvSpPr>
        <p:spPr>
          <a:xfrm>
            <a:off x="948478" y="4353650"/>
            <a:ext cx="1204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78 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323B14-B0A4-8AB7-36CB-7603A456B7A8}"/>
              </a:ext>
            </a:extLst>
          </p:cNvPr>
          <p:cNvSpPr txBox="1"/>
          <p:nvPr/>
        </p:nvSpPr>
        <p:spPr>
          <a:xfrm rot="16200000">
            <a:off x="177320" y="2549615"/>
            <a:ext cx="1204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131 м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578624-1988-E26E-2ECF-A0C002EBCA4B}"/>
              </a:ext>
            </a:extLst>
          </p:cNvPr>
          <p:cNvSpPr txBox="1"/>
          <p:nvPr/>
        </p:nvSpPr>
        <p:spPr>
          <a:xfrm>
            <a:off x="586075" y="1106046"/>
            <a:ext cx="1204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20 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807516-292F-5B9E-B0C0-5C057E1C4CB6}"/>
              </a:ext>
            </a:extLst>
          </p:cNvPr>
          <p:cNvSpPr txBox="1"/>
          <p:nvPr/>
        </p:nvSpPr>
        <p:spPr>
          <a:xfrm rot="16200000">
            <a:off x="1073122" y="449119"/>
            <a:ext cx="904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20 м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5B67D1-4C3F-EF04-EECD-82844680504C}"/>
              </a:ext>
            </a:extLst>
          </p:cNvPr>
          <p:cNvSpPr txBox="1"/>
          <p:nvPr/>
        </p:nvSpPr>
        <p:spPr>
          <a:xfrm>
            <a:off x="6780073" y="1674207"/>
            <a:ext cx="53265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spc="20" dirty="0">
                <a:solidFill>
                  <a:prstClr val="white"/>
                </a:solidFill>
                <a:latin typeface="Times New Roman" panose="02020603050405020304" pitchFamily="18" charset="0"/>
              </a:rPr>
              <a:t>Р=20+20+150+30+30+60+1+60+120+78+131=700 м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28603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3F6B8B-356B-A5E1-E918-CD2916AF4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39" y="713911"/>
            <a:ext cx="10728322" cy="1477328"/>
          </a:xfrm>
        </p:spPr>
        <p:txBody>
          <a:bodyPr>
            <a:normAutofit/>
          </a:bodyPr>
          <a:lstStyle/>
          <a:p>
            <a:r>
              <a:rPr lang="ru-RU" sz="6000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091623-5E93-8DA1-D414-2DEAC423F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5400" dirty="0"/>
          </a:p>
          <a:p>
            <a:endParaRPr lang="ru-RU" sz="5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9BAA62-A279-DEF9-8908-D80E43A50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542" y="3486620"/>
            <a:ext cx="4499238" cy="3371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F1196E-AF3C-F5EC-6288-BFECF712C1F0}"/>
              </a:ext>
            </a:extLst>
          </p:cNvPr>
          <p:cNvSpPr txBox="1"/>
          <p:nvPr/>
        </p:nvSpPr>
        <p:spPr>
          <a:xfrm>
            <a:off x="958538" y="2674557"/>
            <a:ext cx="647920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Стр.106 № 403</a:t>
            </a:r>
            <a:endParaRPr lang="ru-RU" sz="6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Стр.107 № 408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23208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FB88CD-1F1D-9863-2AFE-DE9F88A0C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1D3D4D33-7E12-4C4E-8FD8-59596E1FD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580747-79FF-2761-C03C-B1C0CD29F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281485"/>
            <a:ext cx="8991948" cy="618316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EF2F8687-911B-46F5-4BDD-EFA3A8CF2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79" y="3484934"/>
            <a:ext cx="4497421" cy="337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7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76423-DD67-A4E8-D2E1-985A1A773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9A5116B-C200-4DF8-3965-D2E620C60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673" y="386158"/>
            <a:ext cx="7781275" cy="41952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C9AF13-1A1E-58D1-2D86-BB8FCD057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347" y="3486620"/>
            <a:ext cx="4499238" cy="3371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A22224-DBA7-A722-2CAA-54B515E56991}"/>
              </a:ext>
            </a:extLst>
          </p:cNvPr>
          <p:cNvSpPr txBox="1"/>
          <p:nvPr/>
        </p:nvSpPr>
        <p:spPr>
          <a:xfrm>
            <a:off x="1395097" y="5030163"/>
            <a:ext cx="6094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Ломаная АВС</a:t>
            </a:r>
            <a:r>
              <a:rPr lang="en-US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ru-RU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74817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FB88CD-1F1D-9863-2AFE-DE9F88A0C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1D3D4D33-7E12-4C4E-8FD8-59596E1FD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C30D9F-EECA-82E7-DE4A-041E548D4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9" y="295724"/>
            <a:ext cx="9039167" cy="61546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EF2F8687-911B-46F5-4BDD-EFA3A8CF2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79" y="3484934"/>
            <a:ext cx="4497421" cy="337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76423-DD67-A4E8-D2E1-985A1A773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A22224-DBA7-A722-2CAA-54B515E56991}"/>
              </a:ext>
            </a:extLst>
          </p:cNvPr>
          <p:cNvSpPr txBox="1"/>
          <p:nvPr/>
        </p:nvSpPr>
        <p:spPr>
          <a:xfrm>
            <a:off x="2046851" y="5509991"/>
            <a:ext cx="609442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Ломаная </a:t>
            </a:r>
            <a:r>
              <a:rPr lang="en-US" sz="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MPKLRE</a:t>
            </a:r>
            <a:endParaRPr lang="ru-RU" sz="5000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020CEC27-5A3B-61E8-21EA-C75F697F3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3416475"/>
            <a:ext cx="10728325" cy="322737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C7E2BE-1DB1-25A8-2337-9377E520C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09" y="352501"/>
            <a:ext cx="7247107" cy="48464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C9AF13-1A1E-58D1-2D86-BB8FCD057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300" y="3486620"/>
            <a:ext cx="4499238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8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1583E-B7D1-DEEB-D54F-328D60B9D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2CC0EED-393D-06D1-86FD-3C04BDD4F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62" y="280161"/>
            <a:ext cx="4971946" cy="2680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5E34CEFF-8FBD-6B15-78B6-E93407A9A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921" y="2960782"/>
            <a:ext cx="10728325" cy="322737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0B6113-FAB2-E438-BF93-A2AD5C5DE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62" y="3399043"/>
            <a:ext cx="4934067" cy="3299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CF300A-D051-52ED-AB99-E46BF0624128}"/>
              </a:ext>
            </a:extLst>
          </p:cNvPr>
          <p:cNvSpPr txBox="1"/>
          <p:nvPr/>
        </p:nvSpPr>
        <p:spPr>
          <a:xfrm>
            <a:off x="5691946" y="1070478"/>
            <a:ext cx="56531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ез самопересечений</a:t>
            </a:r>
            <a:endParaRPr lang="ru-RU"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DF0DDB-4923-7460-9484-7E488AF9AEE8}"/>
              </a:ext>
            </a:extLst>
          </p:cNvPr>
          <p:cNvSpPr txBox="1"/>
          <p:nvPr/>
        </p:nvSpPr>
        <p:spPr>
          <a:xfrm>
            <a:off x="5458120" y="4845857"/>
            <a:ext cx="50150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kumimoji="0" lang="ru-RU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амопересекающаяся</a:t>
            </a:r>
            <a:endParaRPr lang="ru-RU" sz="4000" dirty="0"/>
          </a:p>
        </p:txBody>
      </p:sp>
      <p:pic>
        <p:nvPicPr>
          <p:cNvPr id="16" name="Рисунок 15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28FBEA1C-0C07-E5B6-8B96-64415E6A6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580" y="2833714"/>
            <a:ext cx="2328420" cy="402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7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9CAD9-6DBB-646C-1CFA-EA118053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384DAC7-E1F6-B2CE-8582-B9C967F92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127" y="333009"/>
            <a:ext cx="6243174" cy="424872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3C6866-D754-9DEE-5A62-5C43A7862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029" y="3296105"/>
            <a:ext cx="5595908" cy="33402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856300-236D-EBEB-7312-5408D8BBF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3" y="4584829"/>
            <a:ext cx="3033635" cy="22731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00CBBF-9B21-F616-EC1C-E641AD5268C8}"/>
              </a:ext>
            </a:extLst>
          </p:cNvPr>
          <p:cNvSpPr txBox="1"/>
          <p:nvPr/>
        </p:nvSpPr>
        <p:spPr>
          <a:xfrm>
            <a:off x="7533928" y="1244742"/>
            <a:ext cx="39380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>
                <a:solidFill>
                  <a:prstClr val="white"/>
                </a:solidFill>
                <a:latin typeface="Times New Roman" panose="02020603050405020304" pitchFamily="18" charset="0"/>
              </a:rPr>
              <a:t>Незамкнутая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73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F6BE5-5509-DCF6-4E06-636ACA53F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44B77E-589C-5E88-6FD4-4D4C6F4D9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8DA0A4-4912-452B-BE17-5F1339A241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5" t="2890" r="3489" b="4324"/>
          <a:stretch/>
        </p:blipFill>
        <p:spPr>
          <a:xfrm>
            <a:off x="134081" y="231662"/>
            <a:ext cx="6266719" cy="41706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A54AD1-026D-2DBD-9533-883E0CB5B8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4" t="3222" r="1449" b="2765"/>
          <a:stretch/>
        </p:blipFill>
        <p:spPr>
          <a:xfrm>
            <a:off x="6468005" y="3508723"/>
            <a:ext cx="5647693" cy="32798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6F0ADC-0333-0E77-306A-AD9F5889C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23" y="4583995"/>
            <a:ext cx="3029975" cy="22740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662F01-CB34-E0B5-37FA-C11DDD90C7D4}"/>
              </a:ext>
            </a:extLst>
          </p:cNvPr>
          <p:cNvSpPr txBox="1"/>
          <p:nvPr/>
        </p:nvSpPr>
        <p:spPr>
          <a:xfrm>
            <a:off x="7212256" y="555870"/>
            <a:ext cx="60944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>
                <a:solidFill>
                  <a:prstClr val="white"/>
                </a:solidFill>
                <a:latin typeface="Times New Roman" panose="02020603050405020304" pitchFamily="18" charset="0"/>
              </a:rPr>
              <a:t>З</a:t>
            </a:r>
            <a:r>
              <a:rPr kumimoji="0" lang="ru-RU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амкнутая</a:t>
            </a: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линия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11D885-9A45-5949-17AE-7D8534EAFD94}"/>
              </a:ext>
            </a:extLst>
          </p:cNvPr>
          <p:cNvSpPr txBox="1"/>
          <p:nvPr/>
        </p:nvSpPr>
        <p:spPr>
          <a:xfrm>
            <a:off x="7212256" y="1932248"/>
            <a:ext cx="67607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4400" b="0" i="0" u="none" strike="noStrike" kern="1200" cap="none" spc="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>Многоугольник</a:t>
            </a:r>
            <a:endParaRPr lang="ru-RU" dirty="0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C582F8E3-9053-A445-7CCB-54185BFA2B1A}"/>
              </a:ext>
            </a:extLst>
          </p:cNvPr>
          <p:cNvCxnSpPr/>
          <p:nvPr/>
        </p:nvCxnSpPr>
        <p:spPr>
          <a:xfrm>
            <a:off x="9291851" y="2771480"/>
            <a:ext cx="0" cy="5373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84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5B0B1-38ED-0408-6A98-27606B50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04" y="249548"/>
            <a:ext cx="10728322" cy="1477328"/>
          </a:xfrm>
        </p:spPr>
        <p:txBody>
          <a:bodyPr>
            <a:normAutofit/>
          </a:bodyPr>
          <a:lstStyle/>
          <a:p>
            <a:pPr algn="just"/>
            <a:br>
              <a:rPr lang="ru-RU" dirty="0"/>
            </a:br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F0517033-6081-74D1-FD84-592CC886F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4469" y="939522"/>
            <a:ext cx="4600438" cy="497895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вершины: 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A,B,C,D.</a:t>
            </a:r>
            <a:endParaRPr lang="ru-RU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звена: 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AB,BC,CD,DA.</a:t>
            </a:r>
          </a:p>
          <a:p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угла: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ABC,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BCD,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CDA,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DAB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Рисунок 11" descr="Изображение выглядит как темный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151923F2-317E-9C76-FA64-169763D26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164" y="249548"/>
            <a:ext cx="4705489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6EA856-CB91-F608-048D-F9161E1308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6" t="5885" r="3908" b="6966"/>
          <a:stretch/>
        </p:blipFill>
        <p:spPr>
          <a:xfrm>
            <a:off x="2830948" y="1235412"/>
            <a:ext cx="4178369" cy="38957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69FCB9-5F6C-DE57-0BD0-F8C4B5C66D40}"/>
              </a:ext>
            </a:extLst>
          </p:cNvPr>
          <p:cNvSpPr txBox="1"/>
          <p:nvPr/>
        </p:nvSpPr>
        <p:spPr>
          <a:xfrm>
            <a:off x="3983325" y="5456812"/>
            <a:ext cx="64573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Четырёхугольник</a:t>
            </a:r>
            <a:endParaRPr lang="ru-RU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406155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obVTI">
  <a:themeElements>
    <a:clrScheme name="Blob V2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B495C2"/>
      </a:accent1>
      <a:accent2>
        <a:srgbClr val="767E37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Blob">
      <a:majorFont>
        <a:latin typeface="The Hand Extrablack"/>
        <a:ea typeface=""/>
        <a:cs typeface=""/>
      </a:majorFont>
      <a:minorFont>
        <a:latin typeface="Sagona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159</Words>
  <Application>Microsoft Office PowerPoint</Application>
  <PresentationFormat>Широкоэкранный</PresentationFormat>
  <Paragraphs>55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Sagona Book</vt:lpstr>
      <vt:lpstr>The Hand Extrablack</vt:lpstr>
      <vt:lpstr>Times New Roman</vt:lpstr>
      <vt:lpstr>BlobVTI</vt:lpstr>
      <vt:lpstr>Ломаные и многоугольники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Домашнее задание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Ломаные и многоугольники</dc:title>
  <dc:creator>Чернышева Юлия Андреевна</dc:creator>
  <cp:lastModifiedBy>Чернышева Юлия Андреевна</cp:lastModifiedBy>
  <cp:revision>3</cp:revision>
  <dcterms:created xsi:type="dcterms:W3CDTF">2022-06-16T11:20:22Z</dcterms:created>
  <dcterms:modified xsi:type="dcterms:W3CDTF">2022-06-16T23:11:01Z</dcterms:modified>
</cp:coreProperties>
</file>