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70" r:id="rId14"/>
    <p:sldId id="264" r:id="rId15"/>
    <p:sldId id="271" r:id="rId16"/>
    <p:sldId id="273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5FB08-3E19-4B9D-82D1-714D3960D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F7022A-376D-4A4B-BD29-574A2149E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3B31B-073E-4EF1-B5E0-3E2BEB3C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D529B-AE57-4062-98BF-9A41E484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FACA2-60F6-4186-822E-45DF7768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5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FF806-CED9-4734-99C5-815718BE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0586A9-CC61-4A56-AB3A-8C5903C1F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19F8-2FB7-4973-B145-5C77853B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136AE-9A39-414C-A631-4237E95D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4E904-8DFD-466A-8420-CC11DB37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F03555-9057-4039-AEE4-D98760CD7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1EAB9C-A915-4BD3-9E23-3DACB5961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6BD1B-E113-4DE4-8544-30CBD707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57B9D-716C-455F-9BF5-E731E4C7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F6B80-7924-4AC6-BA8B-4ABE2B67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0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6D3FD-91BC-480B-8E10-44C3106E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F5537-DBFB-462B-AFEA-43439370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53A4F-F84A-42BD-B5CF-C7A54A6B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77C2A-90FB-4519-B59A-F858EE1C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7DF9F-714D-4D83-80DA-DD69D345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5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7EEA5-CE52-40F7-A0D7-B2B10524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E99447-4A17-4ADB-B8E7-7C14D150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601A2-7861-4EDD-922B-BC0FE224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AE7B2-6143-4196-9706-89533B2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DA73E-5C85-4FD6-A606-380D51F0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3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C6771-7AF7-4313-B5FD-5B48F9BA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96574-145A-4C9F-99D2-03B293B78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D707CA-801F-430A-8020-DCD4D6EF9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2F862-0BB9-4FD8-B619-C605067C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10A793-3799-40EA-B275-39E5FC4D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25921-E2C9-4D54-85BB-A76744CC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380D-073A-43F5-8490-F80A8AB8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2F5AD5-7D08-487A-A4F1-1222886A8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CFB638-2B75-48C6-91E3-C2450BB44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14C8EF-9995-46F2-88B3-4732A6860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A3583E-26C0-4316-8FEF-D1FAD4BAE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874515-B523-4DD5-9EF7-F753B5C0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A30184-FFBA-409C-8464-49974FF9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364DD-EB69-4DDF-A7FC-09DBDC72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6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7424A-8F72-45FC-A282-CA4B0E8A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ECFC03-0196-4E7B-8545-F1AE97C2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7391F9-034E-4B3F-B3F8-60E1DA2E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6ACFFA-03FE-4234-AF83-3745D3B4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8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2F643A-F184-4E86-870B-04A36690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7AC751-68B5-4D22-BBAB-F84E91A0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25C219-3E1A-4677-B8A6-1D25DCF4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7430F-4373-47E0-B461-1F8445FB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495F3D-AF65-40C8-ADD1-6DC89947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397991-A216-4B77-B344-DFB277285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64BFA8-E731-4739-B02D-0FEADDCB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176AA6-2BB7-420B-87A8-68F547B0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D81F3-8172-460A-BE88-CFD19618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6D6BF-ECBE-4A69-8247-DB67EE06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3907B2-CACD-4B3E-9674-40DC4ADDA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8B036-5D4F-4FE4-859C-B128E4A2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7204-F15F-4A2A-B8FE-9F815F04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D4D3B3-1501-4C12-A049-E2D65BF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29D2A-B083-4522-8D1F-D5D6A2F4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7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43DD3-F9CB-4BA7-9577-AAF992D4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82C3-5BF2-417A-A826-4696712C8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BFE87-6B3B-4231-9F7D-76E8FEA32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E08C-7FF6-4C24-9E05-6D35484C1AF7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01DF4-9F24-42CD-9365-932090237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CCEF9-C863-45E2-B511-C60129D63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CE91-0045-49A5-B14D-120C43102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20DAE-70B3-49CD-81CD-99C9C33C6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19200" y="4429919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Делители и кратные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C4CE3-DF9A-4133-91C9-BD6369920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1E5A9-112A-4BE3-A6FC-B4D28AB54AF3}"/>
              </a:ext>
            </a:extLst>
          </p:cNvPr>
          <p:cNvSpPr/>
          <p:nvPr/>
        </p:nvSpPr>
        <p:spPr>
          <a:xfrm>
            <a:off x="135117" y="404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Выполнила: учитель математики</a:t>
            </a:r>
          </a:p>
          <a:p>
            <a:r>
              <a:rPr lang="ru-RU" b="1" dirty="0">
                <a:solidFill>
                  <a:schemeClr val="bg1"/>
                </a:solidFill>
              </a:rPr>
              <a:t>МАОУ СОШ № 17 города Тюмени</a:t>
            </a:r>
          </a:p>
          <a:p>
            <a:r>
              <a:rPr lang="ru-RU" b="1" dirty="0">
                <a:solidFill>
                  <a:schemeClr val="bg1"/>
                </a:solidFill>
              </a:rPr>
              <a:t>Чернышева Юлия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289141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еловек Паук VS Новый Человек Паук VS Человек Паук Возвращение Домой | КТО  СИЛЬНЕЕ? - YouTube">
            <a:extLst>
              <a:ext uri="{FF2B5EF4-FFF2-40B4-BE49-F238E27FC236}">
                <a16:creationId xmlns:a16="http://schemas.microsoft.com/office/drawing/2014/main" id="{BEC671F1-4EFD-4F84-A6C9-C777276C9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3068" y="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E8AE-0856-4F2D-9EFF-D9D521A0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E29E5-115C-48EA-BF85-E3762C07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3" y="4187312"/>
            <a:ext cx="9565028" cy="124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Найдите общие делители чисел 30 и 45.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CF4AD-C840-4BC3-9232-421706D6E680}"/>
              </a:ext>
            </a:extLst>
          </p:cNvPr>
          <p:cNvSpPr txBox="1"/>
          <p:nvPr/>
        </p:nvSpPr>
        <p:spPr>
          <a:xfrm>
            <a:off x="2250892" y="5095173"/>
            <a:ext cx="72170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Делители числа 30:   1,2,3,5,6,10,15,30.</a:t>
            </a:r>
          </a:p>
          <a:p>
            <a:r>
              <a:rPr lang="ru-RU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Делители числа 45:   1,3,5,9,15,45.</a:t>
            </a:r>
          </a:p>
        </p:txBody>
      </p:sp>
    </p:spTree>
    <p:extLst>
      <p:ext uri="{BB962C8B-B14F-4D97-AF65-F5344CB8AC3E}">
        <p14:creationId xmlns:p14="http://schemas.microsoft.com/office/powerpoint/2010/main" val="269088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Новые костюмы Человека-паука из ремастера Marvel&amp;#39;s Spider-Man появятся и в  оригинальной игре">
            <a:extLst>
              <a:ext uri="{FF2B5EF4-FFF2-40B4-BE49-F238E27FC236}">
                <a16:creationId xmlns:a16="http://schemas.microsoft.com/office/drawing/2014/main" id="{855586FA-3429-45B0-BAB3-7568BC36C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r="30397" b="4287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6080B-C7AD-4534-8B86-86F6275E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br>
              <a:rPr lang="ru-RU" sz="2800" dirty="0"/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делители являются общими?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51589-CF2B-4C99-BA96-8CCDDCC9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22" y="2968371"/>
            <a:ext cx="5039893" cy="3207258"/>
          </a:xfrm>
        </p:spPr>
        <p:txBody>
          <a:bodyPr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Делители числа 30:   1,2,3,5,6,10,15,30.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Делители числа 45:   1,3,5,9,15,45.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Наибольший общий делитель чисел 30 и 45 является число 15!</a:t>
            </a:r>
          </a:p>
        </p:txBody>
      </p:sp>
    </p:spTree>
    <p:extLst>
      <p:ext uri="{BB962C8B-B14F-4D97-AF65-F5344CB8AC3E}">
        <p14:creationId xmlns:p14="http://schemas.microsoft.com/office/powerpoint/2010/main" val="1493933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Новые костюмы Человека-паука из ремастера Marvel&amp;#39;s Spider-Man появятся и в  оригинальной игре">
            <a:extLst>
              <a:ext uri="{FF2B5EF4-FFF2-40B4-BE49-F238E27FC236}">
                <a16:creationId xmlns:a16="http://schemas.microsoft.com/office/drawing/2014/main" id="{855586FA-3429-45B0-BAB3-7568BC36C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r="30397" b="4287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6080B-C7AD-4534-8B86-86F6275E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12" y="1115886"/>
            <a:ext cx="3438144" cy="1124712"/>
          </a:xfrm>
        </p:spPr>
        <p:txBody>
          <a:bodyPr anchor="b">
            <a:normAutofit fontScale="90000"/>
          </a:bodyPr>
          <a:lstStyle/>
          <a:p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НОД</a:t>
            </a:r>
            <a:endParaRPr lang="ru-RU" sz="7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51589-CF2B-4C99-BA96-8CCDDCC9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807207"/>
            <a:ext cx="5334961" cy="3584165"/>
          </a:xfrm>
        </p:spPr>
        <p:txBody>
          <a:bodyPr anchor="t">
            <a:norm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Наибольший общий делитель чисел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обозначают так: НОД(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НОД(30;45)=15.</a:t>
            </a:r>
          </a:p>
          <a:p>
            <a:pPr algn="just"/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5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еловек Паук VS Новый Человек Паук VS Человек Паук Возвращение Домой | КТО  СИЛЬНЕЕ? - YouTube">
            <a:extLst>
              <a:ext uri="{FF2B5EF4-FFF2-40B4-BE49-F238E27FC236}">
                <a16:creationId xmlns:a16="http://schemas.microsoft.com/office/drawing/2014/main" id="{BEC671F1-4EFD-4F84-A6C9-C777276C9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E8AE-0856-4F2D-9EFF-D9D521A0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E29E5-115C-48EA-BF85-E3762C07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4071191"/>
            <a:ext cx="11972116" cy="124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одбери  такие числа, которые будут кратны 10.</a:t>
            </a:r>
          </a:p>
          <a:p>
            <a:pPr marL="0" indent="0">
              <a:buNone/>
            </a:pP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C19BAA-6636-42F2-A9BF-3EA6FD9F9417}"/>
                  </a:ext>
                </a:extLst>
              </p:cNvPr>
              <p:cNvSpPr txBox="1"/>
              <p:nvPr/>
            </p:nvSpPr>
            <p:spPr>
              <a:xfrm>
                <a:off x="341723" y="4657362"/>
                <a:ext cx="9980628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Таких чисел бесконечно много, но всегда можно указать число, которое находится на том или ином месте по формуле </a:t>
                </a:r>
                <a:r>
                  <a:rPr lang="ru-RU" sz="3200" b="1" u="sng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ru-RU" sz="3200" b="1" i="1" u="sng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200" b="1" u="sng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3200" b="1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32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Пример: на пятом месте должно стоять число 10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5=50, на двадцатом месте- число 10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20=200 и </a:t>
                </a:r>
                <a:r>
                  <a:rPr lang="ru-RU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тд</a:t>
                </a:r>
                <a:r>
                  <a:rPr lang="ru-RU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C19BAA-6636-42F2-A9BF-3EA6FD9F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3" y="4657362"/>
                <a:ext cx="9980628" cy="1692771"/>
              </a:xfrm>
              <a:prstGeom prst="rect">
                <a:avLst/>
              </a:prstGeom>
              <a:blipFill>
                <a:blip r:embed="rId3"/>
                <a:stretch>
                  <a:fillRect l="-916" t="-2878" r="-977" b="-7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827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Зелёный Гоблин станет левшой – Age of Geeks">
            <a:extLst>
              <a:ext uri="{FF2B5EF4-FFF2-40B4-BE49-F238E27FC236}">
                <a16:creationId xmlns:a16="http://schemas.microsoft.com/office/drawing/2014/main" id="{71389076-DAA9-4BDB-82B2-A3F6EA6C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2231" b="49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C7D26-3649-4E57-B75C-78588E80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1B60C-6B60-4574-974C-A0E83415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898" y="2622118"/>
            <a:ext cx="5521523" cy="32964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Возьмите числа 10 и 12. Любое число, делящееся и на 10, и на 12, является их общим кратным. </a:t>
            </a:r>
          </a:p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числа, которые делятся и на 10, и на 12?</a:t>
            </a:r>
          </a:p>
        </p:txBody>
      </p:sp>
    </p:spTree>
    <p:extLst>
      <p:ext uri="{BB962C8B-B14F-4D97-AF65-F5344CB8AC3E}">
        <p14:creationId xmlns:p14="http://schemas.microsoft.com/office/powerpoint/2010/main" val="4271002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Фильм Новый Человек-Паук (2012) смотреть онлайн в хорошем HD 1080 / 720  качестве">
            <a:extLst>
              <a:ext uri="{FF2B5EF4-FFF2-40B4-BE49-F238E27FC236}">
                <a16:creationId xmlns:a16="http://schemas.microsoft.com/office/drawing/2014/main" id="{DCF3D274-B810-4AEA-A462-B2B8C4EAF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8" t="9091" r="3616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EEE46-5C12-46C1-BEEA-767EB84E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95A71-D131-46BD-A91B-5EA58EB0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106" y="1599057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120,180,60….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DBA34-C4F4-4E2D-A482-CD21AA33CBD7}"/>
              </a:ext>
            </a:extLst>
          </p:cNvPr>
          <p:cNvSpPr txBox="1"/>
          <p:nvPr/>
        </p:nvSpPr>
        <p:spPr>
          <a:xfrm>
            <a:off x="8330409" y="2737686"/>
            <a:ext cx="356002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таких общих кратных бесконечно много.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Найдем наименьшее общее кратное чисел 10 и 12. Для это будем перебирать числа, кратные большему из них,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числу 12, пока не получим число, делящееся на 10: </a:t>
            </a:r>
          </a:p>
          <a:p>
            <a:pPr algn="just"/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12,24,36,48,60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стоп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9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Фильм Новый Человек-Паук (2012) смотреть онлайн в хорошем HD 1080 / 720  качестве">
            <a:extLst>
              <a:ext uri="{FF2B5EF4-FFF2-40B4-BE49-F238E27FC236}">
                <a16:creationId xmlns:a16="http://schemas.microsoft.com/office/drawing/2014/main" id="{DCF3D274-B810-4AEA-A462-B2B8C4EAF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8" t="9091" r="3616"/>
          <a:stretch/>
        </p:blipFill>
        <p:spPr bwMode="auto">
          <a:xfrm>
            <a:off x="0" y="18298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EEE46-5C12-46C1-BEEA-767EB84E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br>
              <a:rPr lang="ru-RU" sz="2800" dirty="0"/>
            </a:br>
            <a:endParaRPr lang="ru-RU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95A71-D131-46BD-A91B-5EA58EB0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687" y="2880487"/>
            <a:ext cx="4232635" cy="3207258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исло 60- первое число в натуральном ряду, которое делится и на 12, и на 10. 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Оно и является их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наименьшим общим кратным. </a:t>
            </a:r>
          </a:p>
        </p:txBody>
      </p:sp>
    </p:spTree>
    <p:extLst>
      <p:ext uri="{BB962C8B-B14F-4D97-AF65-F5344CB8AC3E}">
        <p14:creationId xmlns:p14="http://schemas.microsoft.com/office/powerpoint/2010/main" val="1553297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Фильм Новый Человек-Паук (2012) смотреть онлайн в хорошем HD 1080 / 720  качестве">
            <a:extLst>
              <a:ext uri="{FF2B5EF4-FFF2-40B4-BE49-F238E27FC236}">
                <a16:creationId xmlns:a16="http://schemas.microsoft.com/office/drawing/2014/main" id="{DCF3D274-B810-4AEA-A462-B2B8C4EAF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8" t="9091" r="3616"/>
          <a:stretch/>
        </p:blipFill>
        <p:spPr bwMode="auto">
          <a:xfrm>
            <a:off x="0" y="18298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EEE46-5C12-46C1-BEEA-767EB84E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013" y="1444092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ru-RU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НОК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95A71-D131-46BD-A91B-5EA58EB0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945" y="2880487"/>
            <a:ext cx="4845378" cy="3207258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аименьшее общее кратное чисел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обозначают так: НОК (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НОК (10;12) =60.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3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Замена ЭмДжей: раскрыт новый любовный интерес Человека-паука в MCU —  Klevo.Net">
            <a:extLst>
              <a:ext uri="{FF2B5EF4-FFF2-40B4-BE49-F238E27FC236}">
                <a16:creationId xmlns:a16="http://schemas.microsoft.com/office/drawing/2014/main" id="{032AAE46-B7EB-4C44-8912-598D0D955F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 b="55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51B5F-8AA3-4211-A56E-75B6E845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br>
              <a:rPr lang="ru-RU" sz="4000" dirty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270" name="Picture 6" descr="На свидание с Человеком-пауком: как одеться в стиле современной Эм-Джей |  ELLEGIRL">
            <a:extLst>
              <a:ext uri="{FF2B5EF4-FFF2-40B4-BE49-F238E27FC236}">
                <a16:creationId xmlns:a16="http://schemas.microsoft.com/office/drawing/2014/main" id="{B02D1FBD-6E46-46BF-B4C7-51BA1FB6F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/>
          <a:stretch/>
        </p:blipFill>
        <p:spPr bwMode="auto"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66A6F-0FF8-403A-A9BC-9C8CA9C8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615" y="1624191"/>
            <a:ext cx="6140449" cy="268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Стр. 113  №419</a:t>
            </a:r>
            <a:endParaRPr lang="ru-RU" sz="4800" dirty="0">
              <a:solidFill>
                <a:schemeClr val="bg1">
                  <a:alpha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№ </a:t>
            </a:r>
            <a:r>
              <a:rPr lang="ru-RU" sz="480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420(1,2,3)</a:t>
            </a:r>
          </a:p>
          <a:p>
            <a:pPr marL="0" indent="0">
              <a:buNone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№ </a:t>
            </a:r>
            <a:r>
              <a:rPr lang="ru-RU" sz="480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421</a:t>
            </a:r>
          </a:p>
          <a:p>
            <a:pPr marL="0" indent="0">
              <a:buNone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№ </a:t>
            </a:r>
            <a:r>
              <a:rPr lang="ru-RU" sz="480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422аб</a:t>
            </a:r>
            <a:endParaRPr lang="ru-RU" sz="4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№ </a:t>
            </a:r>
            <a:r>
              <a:rPr lang="ru-RU" sz="480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423аб</a:t>
            </a:r>
            <a:endParaRPr lang="ru-RU" sz="48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" name="AutoShape 2" descr="Подтверждено полное имя ЭмДжей в киновселенной Marvel">
            <a:extLst>
              <a:ext uri="{FF2B5EF4-FFF2-40B4-BE49-F238E27FC236}">
                <a16:creationId xmlns:a16="http://schemas.microsoft.com/office/drawing/2014/main" id="{72DFC4B0-C42A-41F9-A250-D2D9A14897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дтверждено полное имя ЭмДжей в киновселенной Marvel">
            <a:extLst>
              <a:ext uri="{FF2B5EF4-FFF2-40B4-BE49-F238E27FC236}">
                <a16:creationId xmlns:a16="http://schemas.microsoft.com/office/drawing/2014/main" id="{F259A395-57F7-4C31-A660-09CFB765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1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7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Назначение системы защиты информации | v-bezopasnosti.ru">
            <a:extLst>
              <a:ext uri="{FF2B5EF4-FFF2-40B4-BE49-F238E27FC236}">
                <a16:creationId xmlns:a16="http://schemas.microsoft.com/office/drawing/2014/main" id="{46A58F2B-8BA2-483C-871E-9C56C69F3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r="9101" b="1"/>
          <a:stretch/>
        </p:blipFill>
        <p:spPr bwMode="auto">
          <a:xfrm>
            <a:off x="-170" y="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88D2E-0513-4AE2-A5F0-F78712A0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65" y="5155786"/>
            <a:ext cx="5251316" cy="16276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Эм-Джей похитили.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AB6FC-53BE-4B82-AD77-098B38BA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Мишель Джонс (Земля-199999) | Марвелпедия | Fandom">
            <a:extLst>
              <a:ext uri="{FF2B5EF4-FFF2-40B4-BE49-F238E27FC236}">
                <a16:creationId xmlns:a16="http://schemas.microsoft.com/office/drawing/2014/main" id="{63F2F1E1-B959-4C30-ABA8-820BFE685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02" t="2799" r="16504" b="5192"/>
          <a:stretch/>
        </p:blipFill>
        <p:spPr bwMode="auto">
          <a:xfrm>
            <a:off x="6390861" y="10"/>
            <a:ext cx="5797921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1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0" name="Rectangle 7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51B5F-8AA3-4211-A56E-75B6E845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br>
              <a:rPr lang="ru-RU" sz="400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pic>
        <p:nvPicPr>
          <p:cNvPr id="11270" name="Picture 6" descr="На свидание с Человеком-пауком: как одеться в стиле современной Эм-Джей |  ELLEGIRL">
            <a:extLst>
              <a:ext uri="{FF2B5EF4-FFF2-40B4-BE49-F238E27FC236}">
                <a16:creationId xmlns:a16="http://schemas.microsoft.com/office/drawing/2014/main" id="{B02D1FBD-6E46-46BF-B4C7-51BA1FB6F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r="8567"/>
          <a:stretch/>
        </p:blipFill>
        <p:spPr bwMode="auto"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81" name="Group 8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82" name="Freeform: Shape 8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66A6F-0FF8-403A-A9BC-9C8CA9C8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ru-RU" sz="24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" name="AutoShape 2" descr="Подтверждено полное имя ЭмДжей в киновселенной Marvel">
            <a:extLst>
              <a:ext uri="{FF2B5EF4-FFF2-40B4-BE49-F238E27FC236}">
                <a16:creationId xmlns:a16="http://schemas.microsoft.com/office/drawing/2014/main" id="{72DFC4B0-C42A-41F9-A250-D2D9A14897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дтверждено полное имя ЭмДжей в киновселенной Marvel">
            <a:extLst>
              <a:ext uri="{FF2B5EF4-FFF2-40B4-BE49-F238E27FC236}">
                <a16:creationId xmlns:a16="http://schemas.microsoft.com/office/drawing/2014/main" id="{F259A395-57F7-4C31-A660-09CFB765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Интернет-магазин &amp;quot;Шпионские штучки&amp;quot; купить, цена: 250.00 руб, частное  объявление в разделе Всё для дома в России \ Безопасность и охрана \  Шпионские устройства и защита от них">
            <a:extLst>
              <a:ext uri="{FF2B5EF4-FFF2-40B4-BE49-F238E27FC236}">
                <a16:creationId xmlns:a16="http://schemas.microsoft.com/office/drawing/2014/main" id="{A49FF845-2C0A-406C-8FCE-382843E0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284">
            <a:off x="8904386" y="110235"/>
            <a:ext cx="2953372" cy="29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Шпионская обувь» от О2 предназначена не только для ходьбы / Хабр">
            <a:extLst>
              <a:ext uri="{FF2B5EF4-FFF2-40B4-BE49-F238E27FC236}">
                <a16:creationId xmlns:a16="http://schemas.microsoft.com/office/drawing/2014/main" id="{E493DB33-1CF4-41D2-B5B3-1967E1FB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175">
            <a:off x="4703658" y="3702006"/>
            <a:ext cx="2231409" cy="29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ШЛЕМ ГОРНОЛЫЖНЫЙ ДЕТСКИЙ H100 WEDZE - купить в интернет-магазине  decathlon.ru">
            <a:extLst>
              <a:ext uri="{FF2B5EF4-FFF2-40B4-BE49-F238E27FC236}">
                <a16:creationId xmlns:a16="http://schemas.microsoft.com/office/drawing/2014/main" id="{53012BB6-169A-4DF8-81E8-3F1CC0A5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487">
            <a:off x="4671640" y="205131"/>
            <a:ext cx="2852235" cy="28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Электрошокер-помада Оса 1112 купить 119 - Электрошокеры">
            <a:extLst>
              <a:ext uri="{FF2B5EF4-FFF2-40B4-BE49-F238E27FC236}">
                <a16:creationId xmlns:a16="http://schemas.microsoft.com/office/drawing/2014/main" id="{C2A090C7-B103-4786-B4ED-B56CA95D3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4" t="21826" r="3879" b="21826"/>
          <a:stretch/>
        </p:blipFill>
        <p:spPr bwMode="auto">
          <a:xfrm rot="602423">
            <a:off x="9450560" y="4509619"/>
            <a:ext cx="2517208" cy="21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FD5460-C963-4B25-A139-8A369C3554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709"/>
          <a:stretch/>
        </p:blipFill>
        <p:spPr>
          <a:xfrm rot="203652">
            <a:off x="6861076" y="2924909"/>
            <a:ext cx="3168791" cy="15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15899-6931-479A-81BE-FF77BDAB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6"/>
            <a:ext cx="4942172" cy="915684"/>
          </a:xfrm>
        </p:spPr>
        <p:txBody>
          <a:bodyPr anchor="b">
            <a:normAutofit fontScale="90000"/>
          </a:bodyPr>
          <a:lstStyle/>
          <a:p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055" name="Straight Connector 7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BA0E8-CB49-44C1-9A94-3060011D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04" y="543497"/>
            <a:ext cx="6243067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Первый рубеж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найти простые числа: 1,4,5,8,10,13,16,17,23,64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Информационная безопасность и защита информации - ГПНТБ СО РАН">
            <a:extLst>
              <a:ext uri="{FF2B5EF4-FFF2-40B4-BE49-F238E27FC236}">
                <a16:creationId xmlns:a16="http://schemas.microsoft.com/office/drawing/2014/main" id="{6434C5B7-D0D7-4754-ACCB-7AD5F3B2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193" y="568028"/>
            <a:ext cx="3588640" cy="238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7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Средства защиты информации и бизнеса 2018 - СПБ">
            <a:extLst>
              <a:ext uri="{FF2B5EF4-FFF2-40B4-BE49-F238E27FC236}">
                <a16:creationId xmlns:a16="http://schemas.microsoft.com/office/drawing/2014/main" id="{D1A019C8-360A-47CC-8288-2AE2234F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13228"/>
            <a:ext cx="3588640" cy="20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87283-83DE-494E-BA64-2CFE996FB55E}"/>
              </a:ext>
            </a:extLst>
          </p:cNvPr>
          <p:cNvSpPr txBox="1"/>
          <p:nvPr/>
        </p:nvSpPr>
        <p:spPr>
          <a:xfrm>
            <a:off x="3597979" y="4109224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рубеж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аходим составные числа: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12,15,6, 21, 30, 32, 29,8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46DA32-0F9D-40B3-86DF-A0E529D58477}"/>
              </a:ext>
            </a:extLst>
          </p:cNvPr>
          <p:cNvSpPr txBox="1"/>
          <p:nvPr/>
        </p:nvSpPr>
        <p:spPr>
          <a:xfrm>
            <a:off x="157543" y="2236238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Простые числа: 1,5,13, 17,23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FE56B5-4FB3-4A0E-9C8F-72B1EC483C1E}"/>
              </a:ext>
            </a:extLst>
          </p:cNvPr>
          <p:cNvSpPr txBox="1"/>
          <p:nvPr/>
        </p:nvSpPr>
        <p:spPr>
          <a:xfrm>
            <a:off x="132311" y="268373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Зашифрованное слово: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делители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88D6F-E3CB-45D5-BF9C-1FD3428BDFB5}"/>
              </a:ext>
            </a:extLst>
          </p:cNvPr>
          <p:cNvSpPr txBox="1"/>
          <p:nvPr/>
        </p:nvSpPr>
        <p:spPr>
          <a:xfrm>
            <a:off x="2700524" y="6194215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Зашифрованное слово: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кратные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49266-13DC-4652-9AF1-9555E4D3862E}"/>
              </a:ext>
            </a:extLst>
          </p:cNvPr>
          <p:cNvSpPr txBox="1"/>
          <p:nvPr/>
        </p:nvSpPr>
        <p:spPr>
          <a:xfrm>
            <a:off x="3597979" y="563496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Составные числа: 12,6,30,32,8</a:t>
            </a:r>
          </a:p>
        </p:txBody>
      </p:sp>
    </p:spTree>
    <p:extLst>
      <p:ext uri="{BB962C8B-B14F-4D97-AF65-F5344CB8AC3E}">
        <p14:creationId xmlns:p14="http://schemas.microsoft.com/office/powerpoint/2010/main" val="22878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CEE074-77E1-485F-BFB4-F40B86717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6577" r="5939" b="1"/>
          <a:stretch/>
        </p:blipFill>
        <p:spPr>
          <a:xfrm>
            <a:off x="-17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FD979-3FBB-444B-BC43-070C026E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br>
              <a:rPr lang="ru-RU" dirty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FA932-37B7-4290-85EE-2661144D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00" y="2127864"/>
            <a:ext cx="5586117" cy="1301136"/>
          </a:xfrm>
          <a:solidFill>
            <a:schemeClr val="accent4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 ли 15 направлений разделить между 3 помощниками поровну?</a:t>
            </a:r>
          </a:p>
          <a:p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3076" name="Picture 4" descr="Фотографии Человек-паук: Возвращение домой Человек паук герой Спина">
            <a:extLst>
              <a:ext uri="{FF2B5EF4-FFF2-40B4-BE49-F238E27FC236}">
                <a16:creationId xmlns:a16="http://schemas.microsoft.com/office/drawing/2014/main" id="{2AE02B19-343A-4127-A9A0-8F87D2375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r="23281" b="-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Доказательства, преступление, pins, доска, карта, детектив. План, photos,  расследование, детектив, нить, cops, липкий, | CanStock">
            <a:extLst>
              <a:ext uri="{FF2B5EF4-FFF2-40B4-BE49-F238E27FC236}">
                <a16:creationId xmlns:a16="http://schemas.microsoft.com/office/drawing/2014/main" id="{082AA807-8DDF-4B86-92AD-325B01A1E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9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Человек-паук 4»: Питера Паркера ждёт новое потрясение — Новости на Фильм Про">
            <a:extLst>
              <a:ext uri="{FF2B5EF4-FFF2-40B4-BE49-F238E27FC236}">
                <a16:creationId xmlns:a16="http://schemas.microsoft.com/office/drawing/2014/main" id="{41C4892B-BCA4-4B9E-87D0-39F8989083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r="7636" b="9091"/>
          <a:stretch/>
        </p:blipFill>
        <p:spPr bwMode="auto">
          <a:xfrm>
            <a:off x="55417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C2FBE13-49A5-4731-A06C-568D14DD8E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95868" y="1412150"/>
                <a:ext cx="3438144" cy="1754962"/>
              </a:xfrm>
            </p:spPr>
            <p:txBody>
              <a:bodyPr vert="horz" lIns="91440" tIns="45720" rIns="91440" bIns="45720" rtlCol="0" anchor="b">
                <a:normAutofit fontScale="90000"/>
              </a:bodyPr>
              <a:lstStyle/>
              <a:p>
                <a:br>
                  <a:rPr lang="ru-RU" sz="2800" dirty="0"/>
                </a:br>
                <a:r>
                  <a:rPr lang="en-US" sz="7300" b="1" dirty="0"/>
                  <a:t>15=3</a:t>
                </a:r>
                <a14:m>
                  <m:oMath xmlns:m="http://schemas.openxmlformats.org/officeDocument/2006/math">
                    <m:r>
                      <a:rPr lang="en-US" sz="7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7300" b="1" dirty="0"/>
                  <a:t>5</a:t>
                </a:r>
                <a:br>
                  <a:rPr lang="ru-RU" sz="7300" b="1" dirty="0"/>
                </a:br>
                <a:endParaRPr lang="en-US" sz="7300" b="1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C2FBE13-49A5-4731-A06C-568D14DD8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5868" y="1412150"/>
                <a:ext cx="3438144" cy="1754962"/>
              </a:xfrm>
              <a:blipFill>
                <a:blip r:embed="rId3"/>
                <a:stretch>
                  <a:fillRect l="-12057" t="-26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21E68-506F-47F9-BCB7-0C1662AC41CA}"/>
                  </a:ext>
                </a:extLst>
              </p:cNvPr>
              <p:cNvSpPr txBox="1"/>
              <p:nvPr/>
            </p:nvSpPr>
            <p:spPr>
              <a:xfrm>
                <a:off x="5973707" y="2807208"/>
                <a:ext cx="6218293" cy="32072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3600" dirty="0" err="1">
                    <a:effectLst/>
                  </a:rPr>
                  <a:t>Так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как</a:t>
                </a:r>
                <a:r>
                  <a:rPr lang="en-US" sz="3600" dirty="0">
                    <a:effectLst/>
                  </a:rPr>
                  <a:t> 15=3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dirty="0">
                    <a:effectLst/>
                  </a:rPr>
                  <a:t>5, </a:t>
                </a:r>
                <a:r>
                  <a:rPr lang="en-US" sz="3600" dirty="0" err="1">
                    <a:effectLst/>
                  </a:rPr>
                  <a:t>то</a:t>
                </a:r>
                <a:r>
                  <a:rPr lang="en-US" sz="3600" dirty="0">
                    <a:effectLst/>
                  </a:rPr>
                  <a:t> 15 </a:t>
                </a:r>
                <a:r>
                  <a:rPr lang="en-US" sz="3600" dirty="0" err="1">
                    <a:effectLst/>
                  </a:rPr>
                  <a:t>делится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на</a:t>
                </a:r>
                <a:r>
                  <a:rPr lang="en-US" sz="3600" dirty="0">
                    <a:effectLst/>
                  </a:rPr>
                  <a:t> 3. Частное </a:t>
                </a:r>
                <a:r>
                  <a:rPr lang="en-US" sz="3600" dirty="0" err="1">
                    <a:effectLst/>
                  </a:rPr>
                  <a:t>равно</a:t>
                </a:r>
                <a:r>
                  <a:rPr lang="en-US" sz="3600" dirty="0">
                    <a:effectLst/>
                  </a:rPr>
                  <a:t> 5, </a:t>
                </a:r>
                <a:r>
                  <a:rPr lang="en-US" sz="3600" dirty="0" err="1">
                    <a:effectLst/>
                  </a:rPr>
                  <a:t>поэтому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каждому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помощнику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будет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необходимо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исследовать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по</a:t>
                </a:r>
                <a:r>
                  <a:rPr lang="en-US" sz="3600" dirty="0">
                    <a:effectLst/>
                  </a:rPr>
                  <a:t> 5 </a:t>
                </a:r>
                <a:r>
                  <a:rPr lang="en-US" sz="3600" dirty="0" err="1">
                    <a:effectLst/>
                  </a:rPr>
                  <a:t>направлений</a:t>
                </a:r>
                <a:r>
                  <a:rPr lang="en-US" sz="3600" dirty="0">
                    <a:effectLst/>
                  </a:rPr>
                  <a:t> </a:t>
                </a:r>
                <a:r>
                  <a:rPr lang="en-US" sz="3600" dirty="0" err="1">
                    <a:effectLst/>
                  </a:rPr>
                  <a:t>пути</a:t>
                </a:r>
                <a:r>
                  <a:rPr lang="en-US" sz="3600" dirty="0">
                    <a:effectLst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21E68-506F-47F9-BCB7-0C1662AC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707" y="2807208"/>
                <a:ext cx="6218293" cy="3207258"/>
              </a:xfrm>
              <a:prstGeom prst="rect">
                <a:avLst/>
              </a:prstGeom>
              <a:blipFill>
                <a:blip r:embed="rId4"/>
                <a:stretch>
                  <a:fillRect l="-3039" t="-4753" r="-2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019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Человек-паук 4»: Питера Паркера ждёт новое потрясение — Новости на Фильм Про">
            <a:extLst>
              <a:ext uri="{FF2B5EF4-FFF2-40B4-BE49-F238E27FC236}">
                <a16:creationId xmlns:a16="http://schemas.microsoft.com/office/drawing/2014/main" id="{41C4892B-BCA4-4B9E-87D0-39F8989083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r="7636" b="9091"/>
          <a:stretch/>
        </p:blipFill>
        <p:spPr bwMode="auto">
          <a:xfrm>
            <a:off x="55417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FBE13-49A5-4731-A06C-568D14DD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13" y="1262126"/>
            <a:ext cx="7620231" cy="29974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ru-RU" sz="4000" dirty="0"/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можем ли мы разделить 15 направлений на 4 помощника поровну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ru-RU" sz="8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7300" b="1" dirty="0"/>
            </a:br>
            <a:endParaRPr lang="en-US" sz="73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21E68-506F-47F9-BCB7-0C1662AC41CA}"/>
                  </a:ext>
                </a:extLst>
              </p:cNvPr>
              <p:cNvSpPr txBox="1"/>
              <p:nvPr/>
            </p:nvSpPr>
            <p:spPr>
              <a:xfrm>
                <a:off x="5973707" y="3001367"/>
                <a:ext cx="6218293" cy="32072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just"/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-Нет! Так как 15 не делится на 4. </a:t>
                </a:r>
              </a:p>
              <a:p>
                <a:endParaRPr lang="ru-RU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4</a:t>
                </a:r>
                <a14:m>
                  <m:oMath xmlns:m="http://schemas.openxmlformats.org/officeDocument/2006/math">
                    <m:r>
                      <a:rPr lang="ru-RU" sz="3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3&lt;15                  4</a:t>
                </a:r>
                <a14:m>
                  <m:oMath xmlns:m="http://schemas.openxmlformats.org/officeDocument/2006/math">
                    <m:r>
                      <a:rPr lang="ru-RU" sz="3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4&gt;15 </a:t>
                </a:r>
              </a:p>
              <a:p>
                <a:endParaRPr lang="ru-RU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ет такого натурального числа, при умножении которого на 4 получится 15.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US" sz="3600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21E68-506F-47F9-BCB7-0C1662AC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707" y="3001367"/>
                <a:ext cx="6218293" cy="3207258"/>
              </a:xfrm>
              <a:prstGeom prst="rect">
                <a:avLst/>
              </a:prstGeom>
              <a:blipFill>
                <a:blip r:embed="rId3"/>
                <a:stretch>
                  <a:fillRect l="-2549" t="-2662" b="-15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овый Человек-паук: каково будущее героя во вселенной «Марвел» — Новости на  Фильм Про">
            <a:extLst>
              <a:ext uri="{FF2B5EF4-FFF2-40B4-BE49-F238E27FC236}">
                <a16:creationId xmlns:a16="http://schemas.microsoft.com/office/drawing/2014/main" id="{7E346481-9D8E-49FD-978A-C968B764A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14579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D8AB5-6E51-4AA3-8CFA-6847BCC7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3713E07-5239-4C2B-A5A3-49C2FF92CA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344" y="1170826"/>
                <a:ext cx="4672301" cy="451587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ru-RU" sz="7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15=3</a:t>
                </a:r>
                <a14:m>
                  <m:oMath xmlns:m="http://schemas.openxmlformats.org/officeDocument/2006/math">
                    <m:r>
                      <a:rPr lang="ru-RU" sz="72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7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</a:p>
              <a:p>
                <a:pPr marL="0" indent="0">
                  <a:buNone/>
                </a:pPr>
                <a:endParaRPr lang="ru-RU" sz="7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sz="3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Давайте определим, какое число является делителем в данном выражении? </a:t>
                </a:r>
              </a:p>
              <a:p>
                <a:r>
                  <a:rPr lang="ru-RU" sz="3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Какое число является кратным?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3713E07-5239-4C2B-A5A3-49C2FF92C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344" y="1170826"/>
                <a:ext cx="4672301" cy="4515870"/>
              </a:xfrm>
              <a:blipFill>
                <a:blip r:embed="rId3"/>
                <a:stretch>
                  <a:fillRect l="-2742" t="-7018" r="-4569" b="-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85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еловек Паук VS Новый Человек Паук VS Человек Паук Возвращение Домой | КТО  СИЛЬНЕЕ? - YouTube">
            <a:extLst>
              <a:ext uri="{FF2B5EF4-FFF2-40B4-BE49-F238E27FC236}">
                <a16:creationId xmlns:a16="http://schemas.microsoft.com/office/drawing/2014/main" id="{BEC671F1-4EFD-4F84-A6C9-C777276C9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E8AE-0856-4F2D-9EFF-D9D521A0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E29E5-115C-48EA-BF85-E3762C07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3" y="4453539"/>
            <a:ext cx="9565028" cy="124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с вами определили, что нам потребуется 3 помощника. Каждый помощник получает своё задание.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605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еловек Паук VS Новый Человек Паук VS Человек Паук Возвращение Домой | КТО  СИЛЬНЕЕ? - YouTube">
            <a:extLst>
              <a:ext uri="{FF2B5EF4-FFF2-40B4-BE49-F238E27FC236}">
                <a16:creationId xmlns:a16="http://schemas.microsoft.com/office/drawing/2014/main" id="{BEC671F1-4EFD-4F84-A6C9-C777276C9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3068" y="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E8AE-0856-4F2D-9EFF-D9D521A0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E29E5-115C-48EA-BF85-E3762C07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3" y="4453539"/>
            <a:ext cx="9565028" cy="124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Необходимо найти все делители числа 24.</a:t>
            </a: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7DDF4-C113-4297-8CF4-8C93A3EC4ECA}"/>
              </a:ext>
            </a:extLst>
          </p:cNvPr>
          <p:cNvSpPr txBox="1"/>
          <p:nvPr/>
        </p:nvSpPr>
        <p:spPr>
          <a:xfrm>
            <a:off x="1175057" y="4970525"/>
            <a:ext cx="7586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1,2,3,4,6,8,12,24</a:t>
            </a:r>
          </a:p>
          <a:p>
            <a:pPr algn="ctr"/>
            <a:r>
              <a:rPr lang="ru-RU" sz="4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делителей</a:t>
            </a:r>
          </a:p>
        </p:txBody>
      </p:sp>
    </p:spTree>
    <p:extLst>
      <p:ext uri="{BB962C8B-B14F-4D97-AF65-F5344CB8AC3E}">
        <p14:creationId xmlns:p14="http://schemas.microsoft.com/office/powerpoint/2010/main" val="2452936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492</Words>
  <Application>Microsoft Office PowerPoint</Application>
  <PresentationFormat>Широкоэкранный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Тема Office</vt:lpstr>
      <vt:lpstr>Делители и кратные</vt:lpstr>
      <vt:lpstr>Эм-Джей похитили.</vt:lpstr>
      <vt:lpstr> </vt:lpstr>
      <vt:lpstr> </vt:lpstr>
      <vt:lpstr> 15=3∙5 </vt:lpstr>
      <vt:lpstr> А можем ли мы разделить 15 направлений на 4 помощника поровну?  </vt:lpstr>
      <vt:lpstr> </vt:lpstr>
      <vt:lpstr> </vt:lpstr>
      <vt:lpstr> </vt:lpstr>
      <vt:lpstr> </vt:lpstr>
      <vt:lpstr> Какие делители являются общими?  </vt:lpstr>
      <vt:lpstr>  НОД</vt:lpstr>
      <vt:lpstr> </vt:lpstr>
      <vt:lpstr> </vt:lpstr>
      <vt:lpstr> </vt:lpstr>
      <vt:lpstr> </vt:lpstr>
      <vt:lpstr>НОК 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Делители и кратные</dc:title>
  <dc:creator>Чернышева Юлия Андреевна</dc:creator>
  <cp:lastModifiedBy>Julia</cp:lastModifiedBy>
  <cp:revision>4</cp:revision>
  <dcterms:created xsi:type="dcterms:W3CDTF">2021-12-19T16:01:51Z</dcterms:created>
  <dcterms:modified xsi:type="dcterms:W3CDTF">2024-01-22T16:40:54Z</dcterms:modified>
</cp:coreProperties>
</file>