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56" r:id="rId3"/>
    <p:sldId id="278" r:id="rId4"/>
    <p:sldId id="279" r:id="rId5"/>
    <p:sldId id="280" r:id="rId6"/>
    <p:sldId id="281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82" r:id="rId16"/>
    <p:sldId id="276" r:id="rId17"/>
    <p:sldId id="277" r:id="rId18"/>
    <p:sldId id="28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5A026-FD27-4770-A859-D31A8E26106D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E4DDB-8C19-4EE1-A668-DA98809BF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51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2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7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32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32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66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50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41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2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03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0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4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286124"/>
            <a:ext cx="7072362" cy="14700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Сложение и вычитание дробей с разными знаменателями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C87749-B2C2-4662-AA4A-529B8D428627}"/>
              </a:ext>
            </a:extLst>
          </p:cNvPr>
          <p:cNvSpPr/>
          <p:nvPr/>
        </p:nvSpPr>
        <p:spPr>
          <a:xfrm>
            <a:off x="5724128" y="5934670"/>
            <a:ext cx="4572000" cy="92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Выполнила: учитель математики</a:t>
            </a:r>
          </a:p>
          <a:p>
            <a:r>
              <a:rPr lang="ru-RU" b="1" dirty="0">
                <a:solidFill>
                  <a:schemeClr val="tx1"/>
                </a:solidFill>
              </a:rPr>
              <a:t>МАОУ СОШ № 17 города Тюмени</a:t>
            </a:r>
          </a:p>
          <a:p>
            <a:r>
              <a:rPr lang="ru-RU" b="1" dirty="0">
                <a:solidFill>
                  <a:schemeClr val="tx1"/>
                </a:solidFill>
              </a:rPr>
              <a:t>Чернышева Юлия Андреевна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10001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/>
              <a:t>Вычислите значение выражения наиболее удобным способом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4FE622-3426-E949-8D8B-0D8FD7C7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53" t="1722" r="37293" b="14887"/>
          <a:stretch/>
        </p:blipFill>
        <p:spPr>
          <a:xfrm>
            <a:off x="179512" y="1564223"/>
            <a:ext cx="4630769" cy="1240780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8931DF-0487-18B7-C8D7-CFF4FE2968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96" r="39097" b="12497"/>
          <a:stretch/>
        </p:blipFill>
        <p:spPr>
          <a:xfrm>
            <a:off x="5223632" y="1600200"/>
            <a:ext cx="3744416" cy="1286714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598CA5-10DF-3DE2-C74D-804C57F2EC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74" r="37001" b="7813"/>
          <a:stretch/>
        </p:blipFill>
        <p:spPr>
          <a:xfrm>
            <a:off x="323528" y="5493973"/>
            <a:ext cx="3926584" cy="1184612"/>
          </a:xfrm>
          <a:prstGeom prst="roundRect">
            <a:avLst>
              <a:gd name="adj" fmla="val 16667"/>
            </a:avLst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994FA1-F36D-E153-7535-D88B49423D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543" t="2196" r="39470" b="25391"/>
          <a:stretch/>
        </p:blipFill>
        <p:spPr>
          <a:xfrm>
            <a:off x="5223632" y="5480710"/>
            <a:ext cx="3596840" cy="122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2688143" cy="165014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Облако 5"/>
          <p:cNvSpPr/>
          <p:nvPr/>
        </p:nvSpPr>
        <p:spPr>
          <a:xfrm>
            <a:off x="0" y="0"/>
            <a:ext cx="2928926" cy="22145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  <a:p>
            <a:pPr algn="ctr"/>
            <a:r>
              <a:rPr lang="ru-RU" sz="2800" dirty="0"/>
              <a:t>УРА! Первая деталь!</a:t>
            </a:r>
          </a:p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2357422" y="2214554"/>
            <a:ext cx="71438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509822" y="2366954"/>
            <a:ext cx="71438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662222" y="2519354"/>
            <a:ext cx="71438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14290"/>
            <a:ext cx="442915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Решите уравнения: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D77AA2-5EE0-5DF7-AC97-E272FBA1E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4" t="-2822" r="93047" b="25257"/>
          <a:stretch/>
        </p:blipFill>
        <p:spPr>
          <a:xfrm>
            <a:off x="366321" y="1477986"/>
            <a:ext cx="259228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B81AD6-A0EE-E780-C04C-3BF97F9CD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63" r="46062" b="31616"/>
          <a:stretch/>
        </p:blipFill>
        <p:spPr>
          <a:xfrm>
            <a:off x="5724128" y="1417638"/>
            <a:ext cx="3288447" cy="1542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0" y="0"/>
            <a:ext cx="2928926" cy="22145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  <a:p>
            <a:pPr algn="ctr"/>
            <a:r>
              <a:rPr lang="ru-RU" sz="2800" dirty="0"/>
              <a:t>УРА! Вторая деталь!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285984" y="2285992"/>
            <a:ext cx="14287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38384" y="2438392"/>
            <a:ext cx="14287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90784" y="2590792"/>
            <a:ext cx="14287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2686557" cy="1428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071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F65A1-7DFF-7459-6D3F-8DD6602E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923" y="609600"/>
            <a:ext cx="2934437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2800" b="1" cap="all"/>
            </a:br>
            <a:endParaRPr lang="en-US" sz="2800" b="1" cap="all"/>
          </a:p>
        </p:txBody>
      </p:sp>
      <p:pic>
        <p:nvPicPr>
          <p:cNvPr id="2050" name="Picture 2" descr="Финес и ферб гифки, анимированные GIF изображения финес и ферб - скачать гиф  картинки на GIFER">
            <a:extLst>
              <a:ext uri="{FF2B5EF4-FFF2-40B4-BE49-F238E27FC236}">
                <a16:creationId xmlns:a16="http://schemas.microsoft.com/office/drawing/2014/main" id="{439D6F16-E885-F81C-E07B-1E542E447C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412776"/>
            <a:ext cx="3892010" cy="37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11D522-B156-7E1A-1647-054B5DEA0000}"/>
              </a:ext>
            </a:extLst>
          </p:cNvPr>
          <p:cNvSpPr txBox="1"/>
          <p:nvPr/>
        </p:nvSpPr>
        <p:spPr>
          <a:xfrm>
            <a:off x="4366976" y="982979"/>
            <a:ext cx="4601124" cy="600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SzPct val="80000"/>
            </a:pPr>
            <a:r>
              <a:rPr lang="en-US" sz="3200" b="1" dirty="0">
                <a:solidFill>
                  <a:schemeClr val="accent1"/>
                </a:solidFill>
                <a:effectLst/>
              </a:rPr>
              <a:t>Финес и Ферб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не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любят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унывать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,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SzPct val="80000"/>
            </a:pPr>
            <a:r>
              <a:rPr lang="en-US" sz="3200" b="1" dirty="0">
                <a:solidFill>
                  <a:schemeClr val="accent1"/>
                </a:solidFill>
                <a:effectLst/>
              </a:rPr>
              <a:t>А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для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этого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надо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отдыхать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!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SzPct val="80000"/>
            </a:pPr>
            <a:r>
              <a:rPr lang="en-US" sz="3200" b="1" dirty="0" err="1">
                <a:solidFill>
                  <a:schemeClr val="accent1"/>
                </a:solidFill>
                <a:effectLst/>
              </a:rPr>
              <a:t>Шаг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право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,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шаг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влево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SzPct val="80000"/>
            </a:pPr>
            <a:r>
              <a:rPr lang="en-US" sz="3200" b="1" dirty="0" err="1">
                <a:solidFill>
                  <a:schemeClr val="accent1"/>
                </a:solidFill>
                <a:effectLst/>
              </a:rPr>
              <a:t>Не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дождёмся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мы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припева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accent1"/>
              </a:buClr>
              <a:buSzPct val="80000"/>
            </a:pPr>
            <a:r>
              <a:rPr lang="en-US" sz="3200" b="1" dirty="0" err="1">
                <a:solidFill>
                  <a:schemeClr val="accent1"/>
                </a:solidFill>
                <a:effectLst/>
              </a:rPr>
              <a:t>Шаг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назад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,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шаг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вперёд</a:t>
            </a:r>
            <a:r>
              <a:rPr lang="ru-RU" sz="3200" b="1" dirty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sz="3200" b="1" dirty="0" err="1">
                <a:solidFill>
                  <a:schemeClr val="accent1"/>
                </a:solidFill>
                <a:effectLst/>
              </a:rPr>
              <a:t>Нас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усталость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effectLst/>
              </a:rPr>
              <a:t>обойдёт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!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1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4A76CC-50E6-89B8-C6F3-CD6BB3B494A7}"/>
                  </a:ext>
                </a:extLst>
              </p:cNvPr>
              <p:cNvSpPr txBox="1"/>
              <p:nvPr/>
            </p:nvSpPr>
            <p:spPr>
              <a:xfrm>
                <a:off x="755576" y="274638"/>
                <a:ext cx="6780125" cy="347422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solidFill>
                      <a:srgbClr val="2021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Перри проехал на велосипеде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400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</m:den>
                    </m:f>
                    <m:r>
                      <a:rPr lang="ru-RU" sz="4000" i="1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км</m:t>
                    </m:r>
                  </m:oMath>
                </a14:m>
                <a:r>
                  <a:rPr lang="ru-RU" sz="4000" dirty="0">
                    <a:solidFill>
                      <a:srgbClr val="2021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пути и прошёл пешком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400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15 </m:t>
                        </m:r>
                      </m:den>
                    </m:f>
                  </m:oMath>
                </a14:m>
                <a:r>
                  <a:rPr lang="ru-RU" sz="4000" dirty="0">
                    <a:solidFill>
                      <a:srgbClr val="20212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км пути. Какое расстояние преодолел Перри? </a:t>
                </a:r>
                <a:endParaRPr lang="ru-RU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4A76CC-50E6-89B8-C6F3-CD6BB3B49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4638"/>
                <a:ext cx="6780125" cy="3474221"/>
              </a:xfrm>
              <a:prstGeom prst="rect">
                <a:avLst/>
              </a:prstGeom>
              <a:blipFill>
                <a:blip r:embed="rId3"/>
                <a:stretch>
                  <a:fillRect l="-3047" t="-1742" r="-2957" b="-5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Хайнц Фуфелшмертц | Злодеи вики | Fand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2132856"/>
            <a:ext cx="2277976" cy="4857784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385B86-C0A9-AA04-362E-822117580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00748"/>
            <a:ext cx="2825108" cy="31572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124" name="Picture 4" descr="Хайнц Фуфелшмертц | Злодеи вики | Fan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887958"/>
            <a:ext cx="2858205" cy="6095122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A702F-5891-2DB0-2CD4-8E22776899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63" r="46062" b="20291"/>
          <a:stretch/>
        </p:blipFill>
        <p:spPr>
          <a:xfrm>
            <a:off x="953183" y="1414252"/>
            <a:ext cx="4294222" cy="2304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E75882-CAEC-0BF2-9518-4A4967182FFC}"/>
              </a:ext>
            </a:extLst>
          </p:cNvPr>
          <p:cNvSpPr txBox="1"/>
          <p:nvPr/>
        </p:nvSpPr>
        <p:spPr>
          <a:xfrm>
            <a:off x="935595" y="118517"/>
            <a:ext cx="7272809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ошибку и исправь её.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28CB66-BE21-4BC6-E07D-02347C58C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1737" b="20291"/>
          <a:stretch/>
        </p:blipFill>
        <p:spPr>
          <a:xfrm>
            <a:off x="957382" y="3897535"/>
            <a:ext cx="4871214" cy="24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8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174" y="5875476"/>
            <a:ext cx="889365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Домашнее задание: стр.195 № 755,757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124744"/>
            <a:ext cx="4349640" cy="492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Сформулируйте правило сложения дробей с одинаковыми знаменателями.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30" name="AutoShape 6" descr="Перри Утконос Доктор Хайнц Дофеншмирц Финес Флинн Ферб Флетчер, другие,  Разное, другие, мультфильм png | Klipar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ерри Утконос Доктор Хайнц Дофеншмирц Финес Флинн Ферб Флетчер, другие,  Разное, другие, мультфильм png | Klipar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Перри Утконос Доктор Хайнц Дофеншмирц Финес Флинн Ферб Флетчер, другие,  Разное, другие, мультфильм png | Klipar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финес Флинн, Ферб Флетчер, Перри Уткон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2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50763"/>
            <a:ext cx="8229600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 сложить дроби с одинаковыми знаменателями, надо сложить их числители и оставить тот же знаменатель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BA775C-5191-B609-C47D-6EB84FD61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820" y="4365104"/>
            <a:ext cx="324036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2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0791" y="1124744"/>
            <a:ext cx="4463596" cy="492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Сформулируйте правило вычитания дробей с одинаковыми знаменателями.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30" name="AutoShape 6" descr="Перри Утконос Доктор Хайнц Дофеншмирц Финес Флинн Ферб Флетчер, другие,  Разное, другие, мультфильм png | Klipar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ерри Утконос Доктор Хайнц Дофеншмирц Финес Флинн Ферб Флетчер, другие,  Разное, другие, мультфильм png | Klipar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Перри Утконос Доктор Хайнц Дофеншмирц Финес Флинн Ферб Флетчер, другие,  Разное, другие, мультфильм png | Klipar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финес Флинн, Ферб Флетчер, Перри Уткон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7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50763"/>
            <a:ext cx="8229600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Чтобы вычесть дроби с одинаковыми знаменателями, надо из числителя первой дроби вычесть числитель второй дроби и оставить тот же знаменатель.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35B58C-43CF-FFAC-2365-35FE16919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4672274"/>
            <a:ext cx="3456384" cy="10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2157" y="1124744"/>
            <a:ext cx="4143404" cy="492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Сформулируйте правило сложения</a:t>
            </a:r>
          </a:p>
          <a:p>
            <a:pPr marL="0" indent="0">
              <a:buNone/>
            </a:pPr>
            <a:r>
              <a:rPr lang="ru-RU" sz="4400" dirty="0"/>
              <a:t>(вычитания) дробей с разными знаменателями.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30" name="AutoShape 6" descr="Перри Утконос Доктор Хайнц Дофеншмирц Финес Флинн Ферб Флетчер, другие,  Разное, другие, мультфильм png | Klipar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ерри Утконос Доктор Хайнц Дофеншмирц Финес Флинн Ферб Флетчер, другие,  Разное, другие, мультфильм png | Klipar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Перри Утконос Доктор Хайнц Дофеншмирц Финес Флинн Ферб Флетчер, другие,  Разное, другие, мультфильм png | Klipart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финес Флинн, Ферб Флетчер, Перри Уткон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61315"/>
            <a:ext cx="8229600" cy="6122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/>
              <a:t>Чтобы сложить (вычесть)две дроби с разными знаменателями, надо привести их к общему знаменателю, а затем применить правило сложения (вычитания) дробей с одинаковыми знаменателями.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8D7EB-2DD5-A38D-E454-DCCB862B6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360104"/>
            <a:ext cx="4824536" cy="10365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64" y="1142984"/>
            <a:ext cx="5143536" cy="4525963"/>
          </a:xfrm>
        </p:spPr>
        <p:txBody>
          <a:bodyPr/>
          <a:lstStyle/>
          <a:p>
            <a:pPr indent="0">
              <a:buNone/>
            </a:pPr>
            <a:r>
              <a:rPr lang="ru-RU" sz="4800" dirty="0"/>
              <a:t>Какими свойствами обладает действие сложения дробей?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4357718" cy="16578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857760"/>
            <a:ext cx="7319025" cy="1428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642910" y="500042"/>
            <a:ext cx="792961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Переместительное свойство сложения:</a:t>
            </a:r>
            <a:endParaRPr lang="en-US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571876"/>
            <a:ext cx="778674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Сочетательное свойство сложения: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235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Corbel</vt:lpstr>
      <vt:lpstr>Times New Roman</vt:lpstr>
      <vt:lpstr>Тема Office</vt:lpstr>
      <vt:lpstr>Базис</vt:lpstr>
      <vt:lpstr>Сложение и вычитание дробей с разными знаменателями</vt:lpstr>
      <vt:lpstr> </vt:lpstr>
      <vt:lpstr> </vt:lpstr>
      <vt:lpstr> </vt:lpstr>
      <vt:lpstr> </vt:lpstr>
      <vt:lpstr> </vt:lpstr>
      <vt:lpstr> </vt:lpstr>
      <vt:lpstr> </vt:lpstr>
      <vt:lpstr> </vt:lpstr>
      <vt:lpstr>Вычислите значение выражения наиболее удобным способом: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Декартовы координаты на плоскости</dc:title>
  <dc:creator>jcher</dc:creator>
  <cp:lastModifiedBy>Julia</cp:lastModifiedBy>
  <cp:revision>60</cp:revision>
  <dcterms:created xsi:type="dcterms:W3CDTF">2020-04-28T12:52:31Z</dcterms:created>
  <dcterms:modified xsi:type="dcterms:W3CDTF">2024-01-22T16:41:42Z</dcterms:modified>
</cp:coreProperties>
</file>