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6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0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5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8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7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07A784-41DC-40EE-B762-48D6C96A9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EBE58-9D25-DDDD-DE39-83473327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539" y="2288845"/>
            <a:ext cx="7731299" cy="21026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i="1" dirty="0">
                <a:effectLst/>
              </a:rPr>
              <a:t>Школа развития компонентов информационной грамотности для педагогов образовательного учреждения</a:t>
            </a:r>
            <a:endParaRPr lang="en-US" sz="3200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23FD97-83A0-67F2-4B94-1B3630D33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2061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09C7E-6109-07FD-5899-22F4369D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928" y="91748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организации деятельности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D2CD3-6527-E56A-132F-372A0216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B8FC316-15E3-6E42-D320-578B09A96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30711"/>
              </p:ext>
            </p:extLst>
          </p:nvPr>
        </p:nvGraphicFramePr>
        <p:xfrm>
          <a:off x="3646013" y="1802044"/>
          <a:ext cx="8265502" cy="384623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69230">
                  <a:extLst>
                    <a:ext uri="{9D8B030D-6E8A-4147-A177-3AD203B41FA5}">
                      <a16:colId xmlns:a16="http://schemas.microsoft.com/office/drawing/2014/main" val="3683150822"/>
                    </a:ext>
                  </a:extLst>
                </a:gridCol>
                <a:gridCol w="7296272">
                  <a:extLst>
                    <a:ext uri="{9D8B030D-6E8A-4147-A177-3AD203B41FA5}">
                      <a16:colId xmlns:a16="http://schemas.microsoft.com/office/drawing/2014/main" val="111925059"/>
                    </a:ext>
                  </a:extLst>
                </a:gridCol>
              </a:tblGrid>
              <a:tr h="733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 группа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Научно-методические конференции, семинары, написание и защита рефератов.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476458"/>
                  </a:ext>
                </a:extLst>
              </a:tr>
              <a:tr h="18869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Научные конференции, руководство исследовательской деятельности учащихся, разработка исследовательских проектов, работой творческих групп, конкурсы профессионального мастерства, практико-ориентированные формы обучения – тренинги, ролевые игры по проектированию инноваций, формированию информационной культуры учащихся.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594038"/>
                  </a:ext>
                </a:extLst>
              </a:tr>
              <a:tr h="1225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 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Научно-практические конференции, творческие отчеты, обобщение и распространение передового опыта, разработка экспериментальных программ, работа творческих групп, индивидуальные консультации.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41608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A1838F-DBB5-D7A1-76D3-09A9AD2EF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5" y="2142146"/>
            <a:ext cx="3216859" cy="321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2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8345B-409C-D12B-4DB5-63062261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56DC57F-089B-7354-9D9D-A4A533B11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58460"/>
              </p:ext>
            </p:extLst>
          </p:nvPr>
        </p:nvGraphicFramePr>
        <p:xfrm>
          <a:off x="1742640" y="947177"/>
          <a:ext cx="10331778" cy="554569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162853">
                  <a:extLst>
                    <a:ext uri="{9D8B030D-6E8A-4147-A177-3AD203B41FA5}">
                      <a16:colId xmlns:a16="http://schemas.microsoft.com/office/drawing/2014/main" val="3856215832"/>
                    </a:ext>
                  </a:extLst>
                </a:gridCol>
                <a:gridCol w="1168925">
                  <a:extLst>
                    <a:ext uri="{9D8B030D-6E8A-4147-A177-3AD203B41FA5}">
                      <a16:colId xmlns:a16="http://schemas.microsoft.com/office/drawing/2014/main" val="2293442272"/>
                    </a:ext>
                  </a:extLst>
                </a:gridCol>
              </a:tblGrid>
              <a:tr h="224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Тема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Дата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extLst>
                  <a:ext uri="{0D108BD9-81ED-4DB2-BD59-A6C34878D82A}">
                    <a16:rowId xmlns:a16="http://schemas.microsoft.com/office/drawing/2014/main" val="2762354141"/>
                  </a:ext>
                </a:extLst>
              </a:tr>
              <a:tr h="6964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Информация — общечеловеческая культурная ценность. Информационно-поисковые языки в структуре информационно-поисковых систем.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</a:rPr>
                        <a:t>24.09.2022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extLst>
                  <a:ext uri="{0D108BD9-81ED-4DB2-BD59-A6C34878D82A}">
                    <a16:rowId xmlns:a16="http://schemas.microsoft.com/office/drawing/2014/main" val="500238409"/>
                  </a:ext>
                </a:extLst>
              </a:tr>
              <a:tr h="4991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Информатизация и проблемы построения информационного общества. Интернет как новая среда информационного поиска.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</a:rPr>
                        <a:t>29.10.2022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extLst>
                  <a:ext uri="{0D108BD9-81ED-4DB2-BD59-A6C34878D82A}">
                    <a16:rowId xmlns:a16="http://schemas.microsoft.com/office/drawing/2014/main" val="1887917515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Логико-психологические основы чтения. Поисковые машины и каталоги Интернета.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</a:rPr>
                        <a:t>26.11.2022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extLst>
                  <a:ext uri="{0D108BD9-81ED-4DB2-BD59-A6C34878D82A}">
                    <a16:rowId xmlns:a16="http://schemas.microsoft.com/office/drawing/2014/main" val="450369955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Информационные потребности личности. Адресный поиск и алгоритм его выполнения.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</a:rPr>
                        <a:t>21.12.2022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extLst>
                  <a:ext uri="{0D108BD9-81ED-4DB2-BD59-A6C34878D82A}">
                    <a16:rowId xmlns:a16="http://schemas.microsoft.com/office/drawing/2014/main" val="3427015877"/>
                  </a:ext>
                </a:extLst>
              </a:tr>
              <a:tr h="6964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Проблемы адекватного отражения информационных потребностей в информационных запросах личности. Поиск информации в Интернете.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</a:rPr>
                        <a:t>28.01.2023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extLst>
                  <a:ext uri="{0D108BD9-81ED-4DB2-BD59-A6C34878D82A}">
                    <a16:rowId xmlns:a16="http://schemas.microsoft.com/office/drawing/2014/main" val="3211859707"/>
                  </a:ext>
                </a:extLst>
              </a:tr>
              <a:tr h="662235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</a:rPr>
                        <a:t>Библиотеки как элемент государственной системы научно-технической информации. Организация данных на дисках. Базовый курс по Excel.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effectLst/>
                        </a:rPr>
                        <a:t>25.03.2023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extLst>
                  <a:ext uri="{0D108BD9-81ED-4DB2-BD59-A6C34878D82A}">
                    <a16:rowId xmlns:a16="http://schemas.microsoft.com/office/drawing/2014/main" val="2368965095"/>
                  </a:ext>
                </a:extLst>
              </a:tr>
              <a:tr h="662235"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effectLst/>
                        </a:rPr>
                        <a:t>Международные информационные связи в сфере образования и педагогики. Установка и удаление программного обеспечения. Базовый курс по Word.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25.04.2023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extLst>
                  <a:ext uri="{0D108BD9-81ED-4DB2-BD59-A6C34878D82A}">
                    <a16:rowId xmlns:a16="http://schemas.microsoft.com/office/drawing/2014/main" val="877403369"/>
                  </a:ext>
                </a:extLst>
              </a:tr>
              <a:tr h="662235"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</a:rPr>
                        <a:t>Система информационных изданий по педагогике и образованию. Стандартные программы. Панель управления. Базовый курс по PowerPont.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27.05.2023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extLst>
                  <a:ext uri="{0D108BD9-81ED-4DB2-BD59-A6C34878D82A}">
                    <a16:rowId xmlns:a16="http://schemas.microsoft.com/office/drawing/2014/main" val="3949404281"/>
                  </a:ext>
                </a:extLst>
              </a:tr>
              <a:tr h="441490">
                <a:tc>
                  <a:txBody>
                    <a:bodyPr/>
                    <a:lstStyle/>
                    <a:p>
                      <a:pPr algn="just"/>
                      <a:r>
                        <a:rPr lang="ru-RU" sz="1600" b="0">
                          <a:effectLst/>
                        </a:rPr>
                        <a:t>Система справочных изданий по педагогике и образованию. Базовый курс по Outlook.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effectLst/>
                        </a:rPr>
                        <a:t>29.06.2023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5" marR="63435" marT="0" marB="0"/>
                </a:tc>
                <a:extLst>
                  <a:ext uri="{0D108BD9-81ED-4DB2-BD59-A6C34878D82A}">
                    <a16:rowId xmlns:a16="http://schemas.microsoft.com/office/drawing/2014/main" val="30305219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1FCA37A-3D35-CFB2-7308-0F4558116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244" y="98176"/>
            <a:ext cx="476951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Тематический план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C6543-1592-6F43-F0CC-76BEBE2C3CB5}"/>
              </a:ext>
            </a:extLst>
          </p:cNvPr>
          <p:cNvSpPr txBox="1"/>
          <p:nvPr/>
        </p:nvSpPr>
        <p:spPr>
          <a:xfrm>
            <a:off x="6767127" y="3105834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78817C-623D-37D6-59D0-D6E4AE588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93" t="5182" r="19099" b="5182"/>
          <a:stretch/>
        </p:blipFill>
        <p:spPr>
          <a:xfrm>
            <a:off x="-490194" y="1370177"/>
            <a:ext cx="2149312" cy="512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8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7B25F-C3F8-C90E-35E9-AA63EAB3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616" y="110601"/>
            <a:ext cx="4840010" cy="180730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E99E0E-6582-5CD7-CF79-7844265D4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39" r="21670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2707168-F88A-8A0D-CD39-C56ACC74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616" y="1772239"/>
            <a:ext cx="5194303" cy="4751109"/>
          </a:xfrm>
        </p:spPr>
        <p:txBody>
          <a:bodyPr>
            <a:normAutofit/>
          </a:bodyPr>
          <a:lstStyle/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формулировать потребность в информации.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эффективно осуществлять поиск необходимой информации.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перерабатывать информацию и создавать качественно новую.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к информационному общению.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Times New Roman" panose="02020603050405020304" pitchFamily="18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компьютерной грамотности.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90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94983-9002-0BC2-ED28-F8DA8DDF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620"/>
            <a:ext cx="5251316" cy="180730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tabLst>
                <a:tab pos="1478915" algn="l"/>
              </a:tabLs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b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AA8E7-1EE9-2D24-01C3-BF3FBEC9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46" y="1028527"/>
            <a:ext cx="6153654" cy="5547360"/>
          </a:xfrm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информационной грамотности педагога.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технологическую готовность учителя к работе с информацией, которая позволит адаптироваться к динамично меняющейся информационно-образовательной среде, и создавать качественные информационно-образовательные продукты, как результаты труда учителя.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8B3969-6405-7734-13D6-6E44B8FDA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93" t="-1" r="25094" b="-1"/>
          <a:stretch/>
        </p:blipFill>
        <p:spPr>
          <a:xfrm>
            <a:off x="3991817" y="282113"/>
            <a:ext cx="9182874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193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5CD5C-16C9-1AAB-D7F0-7E36B422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358540-0756-0958-3F64-0E9909C0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7" r="9847" b="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FC849F8-B540-074D-EBBD-D3A34167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797759"/>
            <a:ext cx="5771745" cy="6060231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Times New Roman" panose="02020603050405020304" pitchFamily="18" charset="0"/>
              <a:buChar char="•"/>
              <a:tabLst>
                <a:tab pos="67945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педагогической деятельности в сфере образования.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Times New Roman" panose="02020603050405020304" pitchFamily="18" charset="0"/>
              <a:buChar char="•"/>
              <a:tabLst>
                <a:tab pos="67945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новых информационных технологий как средства совершенствования и развития функциональной грамотности личности.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Times New Roman" panose="02020603050405020304" pitchFamily="18" charset="0"/>
              <a:buChar char="•"/>
              <a:tabLst>
                <a:tab pos="67945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всеобщей компьютерной грамотности педагогов.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67945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подготовки педагогических кадров по использованию информационных технологий в профессиональной деятельности.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80175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96399-A1D5-A124-BE80-DB92E746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br>
              <a: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0C024-517F-2B1E-C013-E0B126306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41" y="1498061"/>
            <a:ext cx="4464995" cy="520429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Потребность общества, заинтересованного в учителе, обладающем высоким профессионализмом и способностью качественного обучения детей, а также потребностями школы иметь научно обоснованную концепцию формирования информационной культуры учителя, которая будет являться руководством к действию по поиску путей повышения профессионального мастерства учителя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7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A11451-6EBC-336D-ABF9-04D90FE91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45" t="1" r="24641" b="-3"/>
          <a:stretch/>
        </p:blipFill>
        <p:spPr>
          <a:xfrm>
            <a:off x="4124528" y="10"/>
            <a:ext cx="80745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584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486B5-0AA4-6B06-B469-FE2C498D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450" y="299139"/>
            <a:ext cx="8192678" cy="5398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проекта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AB1AF-D710-B864-9257-F03A5715C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523C1-CA36-EB77-F60D-3B302A632F97}"/>
              </a:ext>
            </a:extLst>
          </p:cNvPr>
          <p:cNvSpPr txBox="1"/>
          <p:nvPr/>
        </p:nvSpPr>
        <p:spPr>
          <a:xfrm>
            <a:off x="5850510" y="712036"/>
            <a:ext cx="681008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Проблемно-поисковый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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психолого-педагогической  и методической литературы;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состава ключевых цифровых компетенций педагога.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</a:t>
            </a:r>
            <a:r>
              <a:rPr lang="ru-RU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Теоретико-методологический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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диагностических методик;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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учебных заданий;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практической деятельности.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</a:t>
            </a:r>
            <a:r>
              <a:rPr lang="ru-RU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Опытно-практический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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плана практической деятельности;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диагностических исследований.</a:t>
            </a:r>
            <a:r>
              <a:rPr lang="ru-RU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</a:t>
            </a:r>
            <a:r>
              <a:rPr lang="ru-RU" sz="2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Обобщающий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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результатов исследований;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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результатов проекта;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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презентация, оценка результативности проекта.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619AFA-CF32-BFCC-DE78-B91D991D4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9" r="18259"/>
          <a:stretch/>
        </p:blipFill>
        <p:spPr>
          <a:xfrm>
            <a:off x="422909" y="1499245"/>
            <a:ext cx="5027082" cy="43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9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27140-1C8F-E8C3-DB98-EC513CBD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38" y="306096"/>
            <a:ext cx="5817123" cy="75940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Диагностический аппарат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DA8614-022E-76CD-5A70-D65B1E72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F20AF7-D4E1-66D7-D063-DB825D7E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49" y="590401"/>
            <a:ext cx="10873902" cy="61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5624A-73BD-1877-9A8B-9CC683A3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52" y="298041"/>
            <a:ext cx="4619920" cy="77551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0307094-A271-2939-0409-FA8E80EB8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665542"/>
              </p:ext>
            </p:extLst>
          </p:nvPr>
        </p:nvGraphicFramePr>
        <p:xfrm>
          <a:off x="1414021" y="1073559"/>
          <a:ext cx="9498309" cy="5365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336">
                  <a:extLst>
                    <a:ext uri="{9D8B030D-6E8A-4147-A177-3AD203B41FA5}">
                      <a16:colId xmlns:a16="http://schemas.microsoft.com/office/drawing/2014/main" val="1012386777"/>
                    </a:ext>
                  </a:extLst>
                </a:gridCol>
                <a:gridCol w="7480973">
                  <a:extLst>
                    <a:ext uri="{9D8B030D-6E8A-4147-A177-3AD203B41FA5}">
                      <a16:colId xmlns:a16="http://schemas.microsoft.com/office/drawing/2014/main" val="1392369001"/>
                    </a:ext>
                  </a:extLst>
                </a:gridCol>
              </a:tblGrid>
              <a:tr h="259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Цель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Задачи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980169"/>
                  </a:ext>
                </a:extLst>
              </a:tr>
              <a:tr h="1702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</a:rPr>
                        <a:t>Социальная</a:t>
                      </a:r>
                      <a:endParaRPr lang="ru-RU" sz="16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Формирование ценностно-смысловых аспектов информационной культуры учителя, определяющих осуществление личностью любых видов информационной деятельности в информационно-образовательной среде, достижение современного качества и продуктивности данной деятельности, готовности к жизни в информационном обществе.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06603"/>
                  </a:ext>
                </a:extLst>
              </a:tr>
              <a:tr h="12122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</a:rPr>
                        <a:t>Психологическая</a:t>
                      </a:r>
                      <a:endParaRPr lang="ru-RU" sz="16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Развитие самопознания и самосовершенствования учителя, достижение им высокой степени личностной свободы и творческой активности, преодоление негативного отношения к нововведениям в образовательном процессе.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468158"/>
                  </a:ext>
                </a:extLst>
              </a:tr>
              <a:tr h="2192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i="1" dirty="0">
                          <a:effectLst/>
                        </a:rPr>
                        <a:t>Дидактическая</a:t>
                      </a:r>
                      <a:endParaRPr lang="ru-RU" sz="1600" b="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Приобретение знаний и умений по ориентации в информационно-образовательной среде, овладение традиционными и новыми информационно-коммуникативными технологиями по сбору, обработке и хранению информации. Формирование практической готовности к взаимосвязанным видам работ с информацией, совокупность которых обеспечивает и отражает рост профессионального уровня современного учителя.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30874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9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C191C-8A42-0082-DADE-D302C6AE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84AC353-1A29-F1A9-3856-7B8A46BB8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075115"/>
              </p:ext>
            </p:extLst>
          </p:nvPr>
        </p:nvGraphicFramePr>
        <p:xfrm>
          <a:off x="838200" y="535021"/>
          <a:ext cx="10883629" cy="5733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668">
                  <a:extLst>
                    <a:ext uri="{9D8B030D-6E8A-4147-A177-3AD203B41FA5}">
                      <a16:colId xmlns:a16="http://schemas.microsoft.com/office/drawing/2014/main" val="1562499259"/>
                    </a:ext>
                  </a:extLst>
                </a:gridCol>
                <a:gridCol w="2084467">
                  <a:extLst>
                    <a:ext uri="{9D8B030D-6E8A-4147-A177-3AD203B41FA5}">
                      <a16:colId xmlns:a16="http://schemas.microsoft.com/office/drawing/2014/main" val="1373001192"/>
                    </a:ext>
                  </a:extLst>
                </a:gridCol>
                <a:gridCol w="3750198">
                  <a:extLst>
                    <a:ext uri="{9D8B030D-6E8A-4147-A177-3AD203B41FA5}">
                      <a16:colId xmlns:a16="http://schemas.microsoft.com/office/drawing/2014/main" val="3219848829"/>
                    </a:ext>
                  </a:extLst>
                </a:gridCol>
                <a:gridCol w="3743296">
                  <a:extLst>
                    <a:ext uri="{9D8B030D-6E8A-4147-A177-3AD203B41FA5}">
                      <a16:colId xmlns:a16="http://schemas.microsoft.com/office/drawing/2014/main" val="514278369"/>
                    </a:ext>
                  </a:extLst>
                </a:gridCol>
              </a:tblGrid>
              <a:tr h="4936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u="sng" dirty="0">
                          <a:effectLst/>
                        </a:rPr>
                        <a:t>Учителя</a:t>
                      </a:r>
                      <a:endParaRPr lang="ru-RU" sz="1600" b="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Обучающие функции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Развивающие функции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Регулятивные функции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151006"/>
                  </a:ext>
                </a:extLst>
              </a:tr>
              <a:tr h="16055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1 группа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Усвоение знаний, умений и навыков по поиску, переработке и хранению информации.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Формирование общих знаний, умений и навыков в работе с информацией, подготовку их поэлементного использования в профессиональной деятельности.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Осознание необходимости и потребности в формировании информационной культуры.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134003"/>
                  </a:ext>
                </a:extLst>
              </a:tr>
              <a:tr h="20674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2 группа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Обучение взаимосвязанным видам работы с информацией.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Приобщение к постоянному и непрерывному использованию информационных знаний, умений и навыков в профессиональной деятельности.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Формирование изменения соотносить индивидуальный уровень информационной культуры с профессиональным опытом и способности определять резервы дальнейшего развития своей информационной культуры.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404359"/>
                  </a:ext>
                </a:extLst>
              </a:tr>
              <a:tr h="15070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i="1" dirty="0">
                          <a:effectLst/>
                        </a:rPr>
                        <a:t>3 группа</a:t>
                      </a:r>
                      <a:endParaRPr lang="ru-RU" sz="16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Самообразование и развитие творческого отношения к работе с информацией.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Обеспечение творческого саморазвития личности учителя в информационно-образовательной среде.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Построение личностно-профессиональных планов самообразования по повышению уровня своей информационной культуры на основе самокоррекции.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52" marR="612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74912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74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63734-809A-FAA4-784F-34227929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2" y="23018"/>
            <a:ext cx="11368725" cy="1325563"/>
          </a:xfrm>
        </p:spPr>
        <p:txBody>
          <a:bodyPr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деятельности по этапам формирования информационной культуры учителя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170FA-D93B-DEE3-3B86-2234FFC35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357C94-77E6-4FA2-0ABA-CD256AF7B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57237"/>
              </p:ext>
            </p:extLst>
          </p:nvPr>
        </p:nvGraphicFramePr>
        <p:xfrm>
          <a:off x="411638" y="1145443"/>
          <a:ext cx="11368724" cy="540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188">
                  <a:extLst>
                    <a:ext uri="{9D8B030D-6E8A-4147-A177-3AD203B41FA5}">
                      <a16:colId xmlns:a16="http://schemas.microsoft.com/office/drawing/2014/main" val="3648557455"/>
                    </a:ext>
                  </a:extLst>
                </a:gridCol>
                <a:gridCol w="2441543">
                  <a:extLst>
                    <a:ext uri="{9D8B030D-6E8A-4147-A177-3AD203B41FA5}">
                      <a16:colId xmlns:a16="http://schemas.microsoft.com/office/drawing/2014/main" val="3570708550"/>
                    </a:ext>
                  </a:extLst>
                </a:gridCol>
                <a:gridCol w="3469063">
                  <a:extLst>
                    <a:ext uri="{9D8B030D-6E8A-4147-A177-3AD203B41FA5}">
                      <a16:colId xmlns:a16="http://schemas.microsoft.com/office/drawing/2014/main" val="2697430967"/>
                    </a:ext>
                  </a:extLst>
                </a:gridCol>
                <a:gridCol w="3421930">
                  <a:extLst>
                    <a:ext uri="{9D8B030D-6E8A-4147-A177-3AD203B41FA5}">
                      <a16:colId xmlns:a16="http://schemas.microsoft.com/office/drawing/2014/main" val="4242937681"/>
                    </a:ext>
                  </a:extLst>
                </a:gridCol>
              </a:tblGrid>
              <a:tr h="534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Этап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 группа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группа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группа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extLst>
                  <a:ext uri="{0D108BD9-81ED-4DB2-BD59-A6C34878D82A}">
                    <a16:rowId xmlns:a16="http://schemas.microsoft.com/office/drawing/2014/main" val="875258333"/>
                  </a:ext>
                </a:extLst>
              </a:tr>
              <a:tr h="23273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Информационно-мотивационный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научно-обоснованных представлений о сущности информационной культуры учителя на основе изучения теории и практики данного вопроса.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осознания потребности в повышении уровня информационной культуры учителя на основе анализа собственной педагогической деятельности, а также актуализация имеющихся знаний и умения в области информационной культуры, необходимых для решения профессиональных задач.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Вхождение в проблему взаимообусловленности развития информационной культуры учителя и осуществления инновационной деятельности, осознание необходимости ориентации и работы в информационно-образовательной среде для совершенствования своей информационной культуры.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extLst>
                  <a:ext uri="{0D108BD9-81ED-4DB2-BD59-A6C34878D82A}">
                    <a16:rowId xmlns:a16="http://schemas.microsoft.com/office/drawing/2014/main" val="312015921"/>
                  </a:ext>
                </a:extLst>
              </a:tr>
              <a:tr h="13823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Проектно-поисковый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Систематизация полученных знаний об информационной культуре учителя и соответствующих умений.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Освоение технологических приемов организации информационной деятельности на основе конструктивного взаимодействия в информационно-образовательной среде.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Проектирование собственной информационной деятельности в информационно-образовательной среде.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extLst>
                  <a:ext uri="{0D108BD9-81ED-4DB2-BD59-A6C34878D82A}">
                    <a16:rowId xmlns:a16="http://schemas.microsoft.com/office/drawing/2014/main" val="488240191"/>
                  </a:ext>
                </a:extLst>
              </a:tr>
              <a:tr h="11500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Обобщающий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Анализ и оценка первичных умений и навыков по работе с информацией.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Оценка умений по работе с информацией с целью создания информационно- образовательных продуктов.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и оценка умений по работе с информацией с целью внедрения инноваций и системного формирования информационной культуры учащихся.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87" marR="41387" marT="0" marB="0"/>
                </a:tc>
                <a:extLst>
                  <a:ext uri="{0D108BD9-81ED-4DB2-BD59-A6C34878D82A}">
                    <a16:rowId xmlns:a16="http://schemas.microsoft.com/office/drawing/2014/main" val="36724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8205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425"/>
      </a:dk2>
      <a:lt2>
        <a:srgbClr val="E8E2E5"/>
      </a:lt2>
      <a:accent1>
        <a:srgbClr val="20B66C"/>
      </a:accent1>
      <a:accent2>
        <a:srgbClr val="14BA23"/>
      </a:accent2>
      <a:accent3>
        <a:srgbClr val="52B620"/>
      </a:accent3>
      <a:accent4>
        <a:srgbClr val="87AF13"/>
      </a:accent4>
      <a:accent5>
        <a:srgbClr val="B79F21"/>
      </a:accent5>
      <a:accent6>
        <a:srgbClr val="D56717"/>
      </a:accent6>
      <a:hlink>
        <a:srgbClr val="85862C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884</Words>
  <Application>Microsoft Office PowerPoint</Application>
  <PresentationFormat>Широкоэкранный</PresentationFormat>
  <Paragraphs>108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Symbol</vt:lpstr>
      <vt:lpstr>Times New Roman</vt:lpstr>
      <vt:lpstr>BrushVTI</vt:lpstr>
      <vt:lpstr>Школа развития компонентов информационной грамотности для педагогов образовательного учреждения</vt:lpstr>
      <vt:lpstr>Паспорт проекта  </vt:lpstr>
      <vt:lpstr> </vt:lpstr>
      <vt:lpstr>Актуальность </vt:lpstr>
      <vt:lpstr>Этапы реализации проекта </vt:lpstr>
      <vt:lpstr>Диагностический аппарат </vt:lpstr>
      <vt:lpstr>Реализация проекта </vt:lpstr>
      <vt:lpstr> </vt:lpstr>
      <vt:lpstr>Содержание деятельности по этапам формирования информационной культуры учителя </vt:lpstr>
      <vt:lpstr>Формы организации деятельности </vt:lpstr>
      <vt:lpstr> </vt:lpstr>
      <vt:lpstr>Ожидаемые результаты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развития компонентов информационной грамотности для педагогов образовательного учреждения</dc:title>
  <dc:creator>Чернышева Юлия Андреевна</dc:creator>
  <cp:lastModifiedBy>Julia</cp:lastModifiedBy>
  <cp:revision>4</cp:revision>
  <dcterms:created xsi:type="dcterms:W3CDTF">2022-11-08T20:57:33Z</dcterms:created>
  <dcterms:modified xsi:type="dcterms:W3CDTF">2024-01-19T19:38:11Z</dcterms:modified>
</cp:coreProperties>
</file>