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0" r:id="rId3"/>
    <p:sldId id="257" r:id="rId4"/>
    <p:sldId id="258" r:id="rId5"/>
    <p:sldId id="304" r:id="rId6"/>
    <p:sldId id="270" r:id="rId7"/>
    <p:sldId id="292" r:id="rId8"/>
    <p:sldId id="305" r:id="rId9"/>
    <p:sldId id="293" r:id="rId10"/>
    <p:sldId id="263" r:id="rId11"/>
    <p:sldId id="309" r:id="rId12"/>
    <p:sldId id="308" r:id="rId13"/>
    <p:sldId id="307" r:id="rId14"/>
    <p:sldId id="271" r:id="rId15"/>
    <p:sldId id="306" r:id="rId16"/>
    <p:sldId id="31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613170-A3F9-46B5-8D10-7174F80C84F6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CA919B1-5080-46EA-B0CB-0867F20718EE}">
      <dgm:prSet phldrT="[Текст]"/>
      <dgm:spPr/>
      <dgm:t>
        <a:bodyPr/>
        <a:lstStyle/>
        <a:p>
          <a:endParaRPr lang="ru-RU" dirty="0"/>
        </a:p>
      </dgm:t>
    </dgm:pt>
    <dgm:pt modelId="{1FBB733F-A835-42D2-AB59-80A9A498A7AC}" type="parTrans" cxnId="{7F2E216F-4562-4AD5-A951-62FA62D4ECE1}">
      <dgm:prSet/>
      <dgm:spPr/>
      <dgm:t>
        <a:bodyPr/>
        <a:lstStyle/>
        <a:p>
          <a:endParaRPr lang="ru-RU"/>
        </a:p>
      </dgm:t>
    </dgm:pt>
    <dgm:pt modelId="{18A84FCC-96FE-43EA-B811-9EC99FC49B3D}" type="sibTrans" cxnId="{7F2E216F-4562-4AD5-A951-62FA62D4ECE1}">
      <dgm:prSet/>
      <dgm:spPr/>
      <dgm:t>
        <a:bodyPr/>
        <a:lstStyle/>
        <a:p>
          <a:endParaRPr lang="ru-RU"/>
        </a:p>
      </dgm:t>
    </dgm:pt>
    <dgm:pt modelId="{8E7B17FA-8E47-4684-A235-218C16629AE7}">
      <dgm:prSet phldrT="[Текст]" custT="1"/>
      <dgm:spPr/>
      <dgm:t>
        <a:bodyPr/>
        <a:lstStyle/>
        <a:p>
          <a:r>
            <a:rPr lang="ru-RU" sz="2400" dirty="0" smtClean="0"/>
            <a:t>Повышенная двигательная активность</a:t>
          </a:r>
          <a:endParaRPr lang="ru-RU" sz="2400" dirty="0"/>
        </a:p>
      </dgm:t>
    </dgm:pt>
    <dgm:pt modelId="{8B9CAC2A-2D71-48B0-88C8-EA4D23F11EEB}" type="parTrans" cxnId="{A29612DE-AE5F-4504-8FCC-CD4DEF6129C9}">
      <dgm:prSet/>
      <dgm:spPr/>
      <dgm:t>
        <a:bodyPr/>
        <a:lstStyle/>
        <a:p>
          <a:endParaRPr lang="ru-RU"/>
        </a:p>
      </dgm:t>
    </dgm:pt>
    <dgm:pt modelId="{53968414-F2C8-4C3C-957B-B9A90A03F252}" type="sibTrans" cxnId="{A29612DE-AE5F-4504-8FCC-CD4DEF6129C9}">
      <dgm:prSet/>
      <dgm:spPr/>
      <dgm:t>
        <a:bodyPr/>
        <a:lstStyle/>
        <a:p>
          <a:endParaRPr lang="ru-RU"/>
        </a:p>
      </dgm:t>
    </dgm:pt>
    <dgm:pt modelId="{9BAAA29D-778A-4F6F-A24F-0D3B6F288ADA}">
      <dgm:prSet phldrT="[Текст]"/>
      <dgm:spPr/>
      <dgm:t>
        <a:bodyPr/>
        <a:lstStyle/>
        <a:p>
          <a:endParaRPr lang="ru-RU" dirty="0"/>
        </a:p>
      </dgm:t>
    </dgm:pt>
    <dgm:pt modelId="{9B25CB46-7D0C-4F4F-A799-E69D26ED6865}" type="parTrans" cxnId="{A82046E8-5F0B-43CF-966F-82D287970B01}">
      <dgm:prSet/>
      <dgm:spPr/>
      <dgm:t>
        <a:bodyPr/>
        <a:lstStyle/>
        <a:p>
          <a:endParaRPr lang="ru-RU"/>
        </a:p>
      </dgm:t>
    </dgm:pt>
    <dgm:pt modelId="{F990A157-D75C-42AC-B5A2-7B3860D68B1F}" type="sibTrans" cxnId="{A82046E8-5F0B-43CF-966F-82D287970B01}">
      <dgm:prSet/>
      <dgm:spPr/>
      <dgm:t>
        <a:bodyPr/>
        <a:lstStyle/>
        <a:p>
          <a:endParaRPr lang="ru-RU"/>
        </a:p>
      </dgm:t>
    </dgm:pt>
    <dgm:pt modelId="{B0E4BD61-919D-4A04-8509-47A2D4CE43A4}">
      <dgm:prSet phldrT="[Текст]" custT="1"/>
      <dgm:spPr/>
      <dgm:t>
        <a:bodyPr/>
        <a:lstStyle/>
        <a:p>
          <a:r>
            <a:rPr lang="ru-RU" sz="2400" dirty="0" smtClean="0"/>
            <a:t>Импульсивность (нетерпеливость)</a:t>
          </a:r>
          <a:endParaRPr lang="ru-RU" sz="2400" dirty="0"/>
        </a:p>
      </dgm:t>
    </dgm:pt>
    <dgm:pt modelId="{3C9B8891-A978-4117-AC78-0052841A49AD}" type="parTrans" cxnId="{9F4C7C85-5877-476F-96B6-BB14DBDE18CA}">
      <dgm:prSet/>
      <dgm:spPr/>
      <dgm:t>
        <a:bodyPr/>
        <a:lstStyle/>
        <a:p>
          <a:endParaRPr lang="ru-RU"/>
        </a:p>
      </dgm:t>
    </dgm:pt>
    <dgm:pt modelId="{B9BAF8DA-0AEF-42A1-8001-DB99F3DCF61A}" type="sibTrans" cxnId="{9F4C7C85-5877-476F-96B6-BB14DBDE18CA}">
      <dgm:prSet/>
      <dgm:spPr/>
      <dgm:t>
        <a:bodyPr/>
        <a:lstStyle/>
        <a:p>
          <a:endParaRPr lang="ru-RU"/>
        </a:p>
      </dgm:t>
    </dgm:pt>
    <dgm:pt modelId="{39F2612E-1E68-4ACC-82FB-F3DA3FCB84A6}">
      <dgm:prSet phldrT="[Текст]"/>
      <dgm:spPr/>
      <dgm:t>
        <a:bodyPr/>
        <a:lstStyle/>
        <a:p>
          <a:endParaRPr lang="ru-RU" dirty="0"/>
        </a:p>
      </dgm:t>
    </dgm:pt>
    <dgm:pt modelId="{F01D1B49-DF58-4762-B079-B9437E50C54B}" type="parTrans" cxnId="{9A6841FB-B13C-4F90-BCDE-D42FF76B81F6}">
      <dgm:prSet/>
      <dgm:spPr/>
      <dgm:t>
        <a:bodyPr/>
        <a:lstStyle/>
        <a:p>
          <a:endParaRPr lang="ru-RU"/>
        </a:p>
      </dgm:t>
    </dgm:pt>
    <dgm:pt modelId="{E01AD595-BD5A-4AF3-98D1-CEACBD980865}" type="sibTrans" cxnId="{9A6841FB-B13C-4F90-BCDE-D42FF76B81F6}">
      <dgm:prSet/>
      <dgm:spPr/>
      <dgm:t>
        <a:bodyPr/>
        <a:lstStyle/>
        <a:p>
          <a:endParaRPr lang="ru-RU"/>
        </a:p>
      </dgm:t>
    </dgm:pt>
    <dgm:pt modelId="{D4BA94A3-F2B2-46BF-8B8D-471158FEBD2D}">
      <dgm:prSet phldrT="[Текст]" custT="1"/>
      <dgm:spPr/>
      <dgm:t>
        <a:bodyPr/>
        <a:lstStyle/>
        <a:p>
          <a:r>
            <a:rPr lang="ru-RU" sz="2400" dirty="0" smtClean="0"/>
            <a:t>Нарушения концентрации внимания (несобранность)</a:t>
          </a:r>
          <a:endParaRPr lang="ru-RU" sz="2400" dirty="0"/>
        </a:p>
      </dgm:t>
    </dgm:pt>
    <dgm:pt modelId="{71482BE8-6B7A-4C44-ADE7-E880B18077DB}" type="parTrans" cxnId="{2B655FF5-FC4C-4AC5-B2F4-852C270CFB00}">
      <dgm:prSet/>
      <dgm:spPr/>
      <dgm:t>
        <a:bodyPr/>
        <a:lstStyle/>
        <a:p>
          <a:endParaRPr lang="ru-RU"/>
        </a:p>
      </dgm:t>
    </dgm:pt>
    <dgm:pt modelId="{AAE15D43-7690-41A0-8620-6844A3DF4406}" type="sibTrans" cxnId="{2B655FF5-FC4C-4AC5-B2F4-852C270CFB00}">
      <dgm:prSet/>
      <dgm:spPr/>
      <dgm:t>
        <a:bodyPr/>
        <a:lstStyle/>
        <a:p>
          <a:endParaRPr lang="ru-RU"/>
        </a:p>
      </dgm:t>
    </dgm:pt>
    <dgm:pt modelId="{505BFD01-3172-4F9A-8080-9664B7EC473D}">
      <dgm:prSet phldrT="[Текст]" custT="1"/>
      <dgm:spPr/>
      <dgm:t>
        <a:bodyPr/>
        <a:lstStyle/>
        <a:p>
          <a:r>
            <a:rPr lang="ru-RU" altLang="ru-RU" sz="2400" dirty="0" smtClean="0"/>
            <a:t>Как следствие – задержки развития учебных навыков (чтения, письма, счета)</a:t>
          </a:r>
          <a:endParaRPr lang="ru-RU" sz="2400" dirty="0"/>
        </a:p>
      </dgm:t>
    </dgm:pt>
    <dgm:pt modelId="{1E2B3184-17D1-45E7-B8EB-8BF4E6E40397}" type="parTrans" cxnId="{39DA6D59-8F7D-4BEF-9E0F-BB4E7ECD99C4}">
      <dgm:prSet/>
      <dgm:spPr/>
      <dgm:t>
        <a:bodyPr/>
        <a:lstStyle/>
        <a:p>
          <a:endParaRPr lang="ru-RU"/>
        </a:p>
      </dgm:t>
    </dgm:pt>
    <dgm:pt modelId="{BD9DB07A-1EB3-481B-AE41-529DC29A797E}" type="sibTrans" cxnId="{39DA6D59-8F7D-4BEF-9E0F-BB4E7ECD99C4}">
      <dgm:prSet/>
      <dgm:spPr/>
      <dgm:t>
        <a:bodyPr/>
        <a:lstStyle/>
        <a:p>
          <a:endParaRPr lang="ru-RU"/>
        </a:p>
      </dgm:t>
    </dgm:pt>
    <dgm:pt modelId="{DA2F8305-A371-41F6-ADB9-9B7CF9FF12AF}">
      <dgm:prSet phldrT="[Текст]" custT="1"/>
      <dgm:spPr/>
      <dgm:t>
        <a:bodyPr/>
        <a:lstStyle/>
        <a:p>
          <a:r>
            <a:rPr lang="ru-RU" sz="2400" dirty="0" smtClean="0"/>
            <a:t>неусидчивость</a:t>
          </a:r>
          <a:endParaRPr lang="ru-RU" sz="2400" dirty="0"/>
        </a:p>
      </dgm:t>
    </dgm:pt>
    <dgm:pt modelId="{606547AC-BA60-422F-94E5-00DEEE74030A}" type="parTrans" cxnId="{60FA2BCE-AF9B-4B0C-ABE9-73600F2D2B98}">
      <dgm:prSet/>
      <dgm:spPr/>
      <dgm:t>
        <a:bodyPr/>
        <a:lstStyle/>
        <a:p>
          <a:endParaRPr lang="ru-RU"/>
        </a:p>
      </dgm:t>
    </dgm:pt>
    <dgm:pt modelId="{5BFBB827-5BFF-4825-ABDE-0D4F214E90D8}" type="sibTrans" cxnId="{60FA2BCE-AF9B-4B0C-ABE9-73600F2D2B98}">
      <dgm:prSet/>
      <dgm:spPr/>
      <dgm:t>
        <a:bodyPr/>
        <a:lstStyle/>
        <a:p>
          <a:endParaRPr lang="ru-RU"/>
        </a:p>
      </dgm:t>
    </dgm:pt>
    <dgm:pt modelId="{0378B2AF-046F-4D8F-ABD0-73F392F5FCE8}">
      <dgm:prSet phldrT="[Текст]" custT="1"/>
      <dgm:spPr/>
      <dgm:t>
        <a:bodyPr/>
        <a:lstStyle/>
        <a:p>
          <a:r>
            <a:rPr lang="ru-RU" sz="2400" dirty="0" smtClean="0"/>
            <a:t>Затрудненная эмоциональная регуляция (частая смена настроения)</a:t>
          </a:r>
          <a:endParaRPr lang="ru-RU" sz="2400" dirty="0"/>
        </a:p>
      </dgm:t>
    </dgm:pt>
    <dgm:pt modelId="{C353AA6E-3A84-4405-A8D6-A14358123179}" type="parTrans" cxnId="{5B1EE2ED-A1CC-443E-BDF5-6D14924098A7}">
      <dgm:prSet/>
      <dgm:spPr/>
      <dgm:t>
        <a:bodyPr/>
        <a:lstStyle/>
        <a:p>
          <a:endParaRPr lang="ru-RU"/>
        </a:p>
      </dgm:t>
    </dgm:pt>
    <dgm:pt modelId="{E105999C-469A-40F0-AE9E-4001A443CAF0}" type="sibTrans" cxnId="{5B1EE2ED-A1CC-443E-BDF5-6D14924098A7}">
      <dgm:prSet/>
      <dgm:spPr/>
      <dgm:t>
        <a:bodyPr/>
        <a:lstStyle/>
        <a:p>
          <a:endParaRPr lang="ru-RU"/>
        </a:p>
      </dgm:t>
    </dgm:pt>
    <dgm:pt modelId="{966F159E-FACF-47C8-A394-C6E7ECF7557D}" type="pres">
      <dgm:prSet presAssocID="{52613170-A3F9-46B5-8D10-7174F80C84F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F9E1DA-2E75-4628-ADA7-53C6C1309023}" type="pres">
      <dgm:prSet presAssocID="{5CA919B1-5080-46EA-B0CB-0867F20718EE}" presName="composite" presStyleCnt="0"/>
      <dgm:spPr/>
    </dgm:pt>
    <dgm:pt modelId="{6E13A8B1-39F0-47E8-B67E-6F2FCE3F9A1A}" type="pres">
      <dgm:prSet presAssocID="{5CA919B1-5080-46EA-B0CB-0867F20718EE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19CE61-986E-4BC2-BE41-0C7B0F8B11C3}" type="pres">
      <dgm:prSet presAssocID="{5CA919B1-5080-46EA-B0CB-0867F20718EE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5F322B-D8FC-4687-A00C-FB9613AB22A0}" type="pres">
      <dgm:prSet presAssocID="{18A84FCC-96FE-43EA-B811-9EC99FC49B3D}" presName="sp" presStyleCnt="0"/>
      <dgm:spPr/>
    </dgm:pt>
    <dgm:pt modelId="{E7DC41AC-EB7A-4DFE-B472-D8D7C2DAF8B8}" type="pres">
      <dgm:prSet presAssocID="{9BAAA29D-778A-4F6F-A24F-0D3B6F288ADA}" presName="composite" presStyleCnt="0"/>
      <dgm:spPr/>
    </dgm:pt>
    <dgm:pt modelId="{EB1F0C55-048E-4FFD-8855-C2626158A1BC}" type="pres">
      <dgm:prSet presAssocID="{9BAAA29D-778A-4F6F-A24F-0D3B6F288ADA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B591B3-0177-49CA-AB96-DC85F961AD66}" type="pres">
      <dgm:prSet presAssocID="{9BAAA29D-778A-4F6F-A24F-0D3B6F288ADA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86E88E-CBBD-4109-B5BC-30B34256CC58}" type="pres">
      <dgm:prSet presAssocID="{F990A157-D75C-42AC-B5A2-7B3860D68B1F}" presName="sp" presStyleCnt="0"/>
      <dgm:spPr/>
    </dgm:pt>
    <dgm:pt modelId="{C9950E1B-712F-473C-A8A3-33AC654A60AE}" type="pres">
      <dgm:prSet presAssocID="{39F2612E-1E68-4ACC-82FB-F3DA3FCB84A6}" presName="composite" presStyleCnt="0"/>
      <dgm:spPr/>
    </dgm:pt>
    <dgm:pt modelId="{71C0AB39-E7B1-41AD-A63C-7898C961A358}" type="pres">
      <dgm:prSet presAssocID="{39F2612E-1E68-4ACC-82FB-F3DA3FCB84A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AD5378-A0A7-493A-B4AF-01771E51AE5C}" type="pres">
      <dgm:prSet presAssocID="{39F2612E-1E68-4ACC-82FB-F3DA3FCB84A6}" presName="descendantText" presStyleLbl="alignAcc1" presStyleIdx="2" presStyleCnt="3" custScaleY="1473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9612DE-AE5F-4504-8FCC-CD4DEF6129C9}" srcId="{5CA919B1-5080-46EA-B0CB-0867F20718EE}" destId="{8E7B17FA-8E47-4684-A235-218C16629AE7}" srcOrd="0" destOrd="0" parTransId="{8B9CAC2A-2D71-48B0-88C8-EA4D23F11EEB}" sibTransId="{53968414-F2C8-4C3C-957B-B9A90A03F252}"/>
    <dgm:cxn modelId="{A2D2A47D-2A03-4225-8C9E-62059D60098B}" type="presOf" srcId="{8E7B17FA-8E47-4684-A235-218C16629AE7}" destId="{A919CE61-986E-4BC2-BE41-0C7B0F8B11C3}" srcOrd="0" destOrd="0" presId="urn:microsoft.com/office/officeart/2005/8/layout/chevron2"/>
    <dgm:cxn modelId="{60FA2BCE-AF9B-4B0C-ABE9-73600F2D2B98}" srcId="{5CA919B1-5080-46EA-B0CB-0867F20718EE}" destId="{DA2F8305-A371-41F6-ADB9-9B7CF9FF12AF}" srcOrd="1" destOrd="0" parTransId="{606547AC-BA60-422F-94E5-00DEEE74030A}" sibTransId="{5BFBB827-5BFF-4825-ABDE-0D4F214E90D8}"/>
    <dgm:cxn modelId="{DBE0565D-1840-4340-8839-B10A7A67967D}" type="presOf" srcId="{0378B2AF-046F-4D8F-ABD0-73F392F5FCE8}" destId="{FFB591B3-0177-49CA-AB96-DC85F961AD66}" srcOrd="0" destOrd="1" presId="urn:microsoft.com/office/officeart/2005/8/layout/chevron2"/>
    <dgm:cxn modelId="{43273B0B-2ADC-4839-89A3-8161AC43432B}" type="presOf" srcId="{5CA919B1-5080-46EA-B0CB-0867F20718EE}" destId="{6E13A8B1-39F0-47E8-B67E-6F2FCE3F9A1A}" srcOrd="0" destOrd="0" presId="urn:microsoft.com/office/officeart/2005/8/layout/chevron2"/>
    <dgm:cxn modelId="{5B1EE2ED-A1CC-443E-BDF5-6D14924098A7}" srcId="{9BAAA29D-778A-4F6F-A24F-0D3B6F288ADA}" destId="{0378B2AF-046F-4D8F-ABD0-73F392F5FCE8}" srcOrd="1" destOrd="0" parTransId="{C353AA6E-3A84-4405-A8D6-A14358123179}" sibTransId="{E105999C-469A-40F0-AE9E-4001A443CAF0}"/>
    <dgm:cxn modelId="{39DA6D59-8F7D-4BEF-9E0F-BB4E7ECD99C4}" srcId="{39F2612E-1E68-4ACC-82FB-F3DA3FCB84A6}" destId="{505BFD01-3172-4F9A-8080-9664B7EC473D}" srcOrd="1" destOrd="0" parTransId="{1E2B3184-17D1-45E7-B8EB-8BF4E6E40397}" sibTransId="{BD9DB07A-1EB3-481B-AE41-529DC29A797E}"/>
    <dgm:cxn modelId="{FCAD22D2-0870-4691-A5B9-A9E7C26A6AF5}" type="presOf" srcId="{D4BA94A3-F2B2-46BF-8B8D-471158FEBD2D}" destId="{9AAD5378-A0A7-493A-B4AF-01771E51AE5C}" srcOrd="0" destOrd="0" presId="urn:microsoft.com/office/officeart/2005/8/layout/chevron2"/>
    <dgm:cxn modelId="{2B655FF5-FC4C-4AC5-B2F4-852C270CFB00}" srcId="{39F2612E-1E68-4ACC-82FB-F3DA3FCB84A6}" destId="{D4BA94A3-F2B2-46BF-8B8D-471158FEBD2D}" srcOrd="0" destOrd="0" parTransId="{71482BE8-6B7A-4C44-ADE7-E880B18077DB}" sibTransId="{AAE15D43-7690-41A0-8620-6844A3DF4406}"/>
    <dgm:cxn modelId="{9A6841FB-B13C-4F90-BCDE-D42FF76B81F6}" srcId="{52613170-A3F9-46B5-8D10-7174F80C84F6}" destId="{39F2612E-1E68-4ACC-82FB-F3DA3FCB84A6}" srcOrd="2" destOrd="0" parTransId="{F01D1B49-DF58-4762-B079-B9437E50C54B}" sibTransId="{E01AD595-BD5A-4AF3-98D1-CEACBD980865}"/>
    <dgm:cxn modelId="{221401C6-E16E-45D8-8D2D-489647B96E25}" type="presOf" srcId="{505BFD01-3172-4F9A-8080-9664B7EC473D}" destId="{9AAD5378-A0A7-493A-B4AF-01771E51AE5C}" srcOrd="0" destOrd="1" presId="urn:microsoft.com/office/officeart/2005/8/layout/chevron2"/>
    <dgm:cxn modelId="{A7EC83DD-1289-471E-98B8-D729D0AF7500}" type="presOf" srcId="{39F2612E-1E68-4ACC-82FB-F3DA3FCB84A6}" destId="{71C0AB39-E7B1-41AD-A63C-7898C961A358}" srcOrd="0" destOrd="0" presId="urn:microsoft.com/office/officeart/2005/8/layout/chevron2"/>
    <dgm:cxn modelId="{A60036D6-8F92-421A-BFD3-D27C1D2D0565}" type="presOf" srcId="{B0E4BD61-919D-4A04-8509-47A2D4CE43A4}" destId="{FFB591B3-0177-49CA-AB96-DC85F961AD66}" srcOrd="0" destOrd="0" presId="urn:microsoft.com/office/officeart/2005/8/layout/chevron2"/>
    <dgm:cxn modelId="{9F4C7C85-5877-476F-96B6-BB14DBDE18CA}" srcId="{9BAAA29D-778A-4F6F-A24F-0D3B6F288ADA}" destId="{B0E4BD61-919D-4A04-8509-47A2D4CE43A4}" srcOrd="0" destOrd="0" parTransId="{3C9B8891-A978-4117-AC78-0052841A49AD}" sibTransId="{B9BAF8DA-0AEF-42A1-8001-DB99F3DCF61A}"/>
    <dgm:cxn modelId="{A82046E8-5F0B-43CF-966F-82D287970B01}" srcId="{52613170-A3F9-46B5-8D10-7174F80C84F6}" destId="{9BAAA29D-778A-4F6F-A24F-0D3B6F288ADA}" srcOrd="1" destOrd="0" parTransId="{9B25CB46-7D0C-4F4F-A799-E69D26ED6865}" sibTransId="{F990A157-D75C-42AC-B5A2-7B3860D68B1F}"/>
    <dgm:cxn modelId="{344A1CFF-E791-41D5-8D4D-83D3B942C873}" type="presOf" srcId="{DA2F8305-A371-41F6-ADB9-9B7CF9FF12AF}" destId="{A919CE61-986E-4BC2-BE41-0C7B0F8B11C3}" srcOrd="0" destOrd="1" presId="urn:microsoft.com/office/officeart/2005/8/layout/chevron2"/>
    <dgm:cxn modelId="{DBE56CBE-D1D1-434E-B967-614BA59B7B21}" type="presOf" srcId="{52613170-A3F9-46B5-8D10-7174F80C84F6}" destId="{966F159E-FACF-47C8-A394-C6E7ECF7557D}" srcOrd="0" destOrd="0" presId="urn:microsoft.com/office/officeart/2005/8/layout/chevron2"/>
    <dgm:cxn modelId="{7F2E216F-4562-4AD5-A951-62FA62D4ECE1}" srcId="{52613170-A3F9-46B5-8D10-7174F80C84F6}" destId="{5CA919B1-5080-46EA-B0CB-0867F20718EE}" srcOrd="0" destOrd="0" parTransId="{1FBB733F-A835-42D2-AB59-80A9A498A7AC}" sibTransId="{18A84FCC-96FE-43EA-B811-9EC99FC49B3D}"/>
    <dgm:cxn modelId="{89DE0C70-F299-44F3-B1D0-E4D2B327A102}" type="presOf" srcId="{9BAAA29D-778A-4F6F-A24F-0D3B6F288ADA}" destId="{EB1F0C55-048E-4FFD-8855-C2626158A1BC}" srcOrd="0" destOrd="0" presId="urn:microsoft.com/office/officeart/2005/8/layout/chevron2"/>
    <dgm:cxn modelId="{18929E38-D7CF-4830-8C27-4B54EA9A31E9}" type="presParOf" srcId="{966F159E-FACF-47C8-A394-C6E7ECF7557D}" destId="{0DF9E1DA-2E75-4628-ADA7-53C6C1309023}" srcOrd="0" destOrd="0" presId="urn:microsoft.com/office/officeart/2005/8/layout/chevron2"/>
    <dgm:cxn modelId="{A60B1B5A-E080-4779-AB06-8DA0C1F02855}" type="presParOf" srcId="{0DF9E1DA-2E75-4628-ADA7-53C6C1309023}" destId="{6E13A8B1-39F0-47E8-B67E-6F2FCE3F9A1A}" srcOrd="0" destOrd="0" presId="urn:microsoft.com/office/officeart/2005/8/layout/chevron2"/>
    <dgm:cxn modelId="{BC6CC1C5-22AB-45B0-AE76-E1ECAB625C08}" type="presParOf" srcId="{0DF9E1DA-2E75-4628-ADA7-53C6C1309023}" destId="{A919CE61-986E-4BC2-BE41-0C7B0F8B11C3}" srcOrd="1" destOrd="0" presId="urn:microsoft.com/office/officeart/2005/8/layout/chevron2"/>
    <dgm:cxn modelId="{601CDD06-42B9-43E8-A87B-317550D49246}" type="presParOf" srcId="{966F159E-FACF-47C8-A394-C6E7ECF7557D}" destId="{E95F322B-D8FC-4687-A00C-FB9613AB22A0}" srcOrd="1" destOrd="0" presId="urn:microsoft.com/office/officeart/2005/8/layout/chevron2"/>
    <dgm:cxn modelId="{F3249BBB-F971-418D-ABEC-BCE964727FF6}" type="presParOf" srcId="{966F159E-FACF-47C8-A394-C6E7ECF7557D}" destId="{E7DC41AC-EB7A-4DFE-B472-D8D7C2DAF8B8}" srcOrd="2" destOrd="0" presId="urn:microsoft.com/office/officeart/2005/8/layout/chevron2"/>
    <dgm:cxn modelId="{086EC638-35DE-48C0-AADA-10D2E8FBCFCD}" type="presParOf" srcId="{E7DC41AC-EB7A-4DFE-B472-D8D7C2DAF8B8}" destId="{EB1F0C55-048E-4FFD-8855-C2626158A1BC}" srcOrd="0" destOrd="0" presId="urn:microsoft.com/office/officeart/2005/8/layout/chevron2"/>
    <dgm:cxn modelId="{081547E2-3823-4F8D-B6A7-323B8F021EAF}" type="presParOf" srcId="{E7DC41AC-EB7A-4DFE-B472-D8D7C2DAF8B8}" destId="{FFB591B3-0177-49CA-AB96-DC85F961AD66}" srcOrd="1" destOrd="0" presId="urn:microsoft.com/office/officeart/2005/8/layout/chevron2"/>
    <dgm:cxn modelId="{89373F3F-5190-40F7-BA84-F991EC517223}" type="presParOf" srcId="{966F159E-FACF-47C8-A394-C6E7ECF7557D}" destId="{B086E88E-CBBD-4109-B5BC-30B34256CC58}" srcOrd="3" destOrd="0" presId="urn:microsoft.com/office/officeart/2005/8/layout/chevron2"/>
    <dgm:cxn modelId="{DC7CB962-0AFE-47F6-ACD3-8C4F9223DC4C}" type="presParOf" srcId="{966F159E-FACF-47C8-A394-C6E7ECF7557D}" destId="{C9950E1B-712F-473C-A8A3-33AC654A60AE}" srcOrd="4" destOrd="0" presId="urn:microsoft.com/office/officeart/2005/8/layout/chevron2"/>
    <dgm:cxn modelId="{55737B55-6001-4647-A3AA-2A9E3E1D465A}" type="presParOf" srcId="{C9950E1B-712F-473C-A8A3-33AC654A60AE}" destId="{71C0AB39-E7B1-41AD-A63C-7898C961A358}" srcOrd="0" destOrd="0" presId="urn:microsoft.com/office/officeart/2005/8/layout/chevron2"/>
    <dgm:cxn modelId="{87E75176-9C8B-45E9-AC6A-9E82524DDE37}" type="presParOf" srcId="{C9950E1B-712F-473C-A8A3-33AC654A60AE}" destId="{9AAD5378-A0A7-493A-B4AF-01771E51AE5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13A8B1-39F0-47E8-B67E-6F2FCE3F9A1A}">
      <dsp:nvSpPr>
        <dsp:cNvPr id="0" name=""/>
        <dsp:cNvSpPr/>
      </dsp:nvSpPr>
      <dsp:spPr>
        <a:xfrm rot="5400000">
          <a:off x="-257028" y="260214"/>
          <a:ext cx="1713520" cy="119946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 dirty="0"/>
        </a:p>
      </dsp:txBody>
      <dsp:txXfrm rot="-5400000">
        <a:off x="0" y="602918"/>
        <a:ext cx="1199464" cy="514056"/>
      </dsp:txXfrm>
    </dsp:sp>
    <dsp:sp modelId="{A919CE61-986E-4BC2-BE41-0C7B0F8B11C3}">
      <dsp:nvSpPr>
        <dsp:cNvPr id="0" name=""/>
        <dsp:cNvSpPr/>
      </dsp:nvSpPr>
      <dsp:spPr>
        <a:xfrm rot="5400000">
          <a:off x="4672926" y="-3470275"/>
          <a:ext cx="1113788" cy="80607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Повышенная двигательная активность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неусидчивость</a:t>
          </a:r>
          <a:endParaRPr lang="ru-RU" sz="2400" kern="1200" dirty="0"/>
        </a:p>
      </dsp:txBody>
      <dsp:txXfrm rot="-5400000">
        <a:off x="1199465" y="57557"/>
        <a:ext cx="8006340" cy="1005046"/>
      </dsp:txXfrm>
    </dsp:sp>
    <dsp:sp modelId="{EB1F0C55-048E-4FFD-8855-C2626158A1BC}">
      <dsp:nvSpPr>
        <dsp:cNvPr id="0" name=""/>
        <dsp:cNvSpPr/>
      </dsp:nvSpPr>
      <dsp:spPr>
        <a:xfrm rot="5400000">
          <a:off x="-257028" y="1791865"/>
          <a:ext cx="1713520" cy="119946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 dirty="0"/>
        </a:p>
      </dsp:txBody>
      <dsp:txXfrm rot="-5400000">
        <a:off x="0" y="2134569"/>
        <a:ext cx="1199464" cy="514056"/>
      </dsp:txXfrm>
    </dsp:sp>
    <dsp:sp modelId="{FFB591B3-0177-49CA-AB96-DC85F961AD66}">
      <dsp:nvSpPr>
        <dsp:cNvPr id="0" name=""/>
        <dsp:cNvSpPr/>
      </dsp:nvSpPr>
      <dsp:spPr>
        <a:xfrm rot="5400000">
          <a:off x="4672926" y="-1938624"/>
          <a:ext cx="1113788" cy="80607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Импульсивность (нетерпеливость)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Затрудненная эмоциональная регуляция (частая смена настроения)</a:t>
          </a:r>
          <a:endParaRPr lang="ru-RU" sz="2400" kern="1200" dirty="0"/>
        </a:p>
      </dsp:txBody>
      <dsp:txXfrm rot="-5400000">
        <a:off x="1199465" y="1589208"/>
        <a:ext cx="8006340" cy="1005046"/>
      </dsp:txXfrm>
    </dsp:sp>
    <dsp:sp modelId="{71C0AB39-E7B1-41AD-A63C-7898C961A358}">
      <dsp:nvSpPr>
        <dsp:cNvPr id="0" name=""/>
        <dsp:cNvSpPr/>
      </dsp:nvSpPr>
      <dsp:spPr>
        <a:xfrm rot="5400000">
          <a:off x="-257028" y="3587334"/>
          <a:ext cx="1713520" cy="119946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 dirty="0"/>
        </a:p>
      </dsp:txBody>
      <dsp:txXfrm rot="-5400000">
        <a:off x="0" y="3930038"/>
        <a:ext cx="1199464" cy="514056"/>
      </dsp:txXfrm>
    </dsp:sp>
    <dsp:sp modelId="{9AAD5378-A0A7-493A-B4AF-01771E51AE5C}">
      <dsp:nvSpPr>
        <dsp:cNvPr id="0" name=""/>
        <dsp:cNvSpPr/>
      </dsp:nvSpPr>
      <dsp:spPr>
        <a:xfrm rot="5400000">
          <a:off x="4409108" y="-143155"/>
          <a:ext cx="1641423" cy="80607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Нарушения концентрации внимания (несобранность)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2400" kern="1200" dirty="0" smtClean="0"/>
            <a:t>Как следствие – задержки развития учебных навыков (чтения, письма, счета)</a:t>
          </a:r>
          <a:endParaRPr lang="ru-RU" sz="2400" kern="1200" dirty="0"/>
        </a:p>
      </dsp:txBody>
      <dsp:txXfrm rot="-5400000">
        <a:off x="1199464" y="3146617"/>
        <a:ext cx="7980583" cy="14811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C905-06DD-49D4-B52F-62AA51302DEA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7A1FD97-6B00-4029-B8BF-C0FD4626F8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058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C905-06DD-49D4-B52F-62AA51302DEA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1FD97-6B00-4029-B8BF-C0FD4626F8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138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C905-06DD-49D4-B52F-62AA51302DEA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7A1FD97-6B00-4029-B8BF-C0FD4626F8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557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C905-06DD-49D4-B52F-62AA51302DEA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7A1FD97-6B00-4029-B8BF-C0FD4626F8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420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C905-06DD-49D4-B52F-62AA51302DEA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7A1FD97-6B00-4029-B8BF-C0FD4626F8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687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C905-06DD-49D4-B52F-62AA51302DEA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1FD97-6B00-4029-B8BF-C0FD4626F8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437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C905-06DD-49D4-B52F-62AA51302DEA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1FD97-6B00-4029-B8BF-C0FD4626F8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527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C905-06DD-49D4-B52F-62AA51302DEA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1FD97-6B00-4029-B8BF-C0FD4626F8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414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C905-06DD-49D4-B52F-62AA51302DEA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7A1FD97-6B00-4029-B8BF-C0FD4626F8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982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C905-06DD-49D4-B52F-62AA51302DEA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7A1FD97-6B00-4029-B8BF-C0FD4626F8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029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C905-06DD-49D4-B52F-62AA51302DEA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7A1FD97-6B00-4029-B8BF-C0FD4626F8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3021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C905-06DD-49D4-B52F-62AA51302DEA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7A1FD97-6B00-4029-B8BF-C0FD4626F8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9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C905-06DD-49D4-B52F-62AA51302DEA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7A1FD97-6B00-4029-B8BF-C0FD4626F8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6992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C905-06DD-49D4-B52F-62AA51302DEA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7A1FD97-6B00-4029-B8BF-C0FD4626F8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769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C905-06DD-49D4-B52F-62AA51302DEA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1FD97-6B00-4029-B8BF-C0FD4626F8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935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C905-06DD-49D4-B52F-62AA51302DEA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1FD97-6B00-4029-B8BF-C0FD4626F8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874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FC905-06DD-49D4-B52F-62AA51302DEA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7A1FD97-6B00-4029-B8BF-C0FD4626F8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78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09333" y="736270"/>
            <a:ext cx="8795279" cy="40411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 smtClean="0"/>
              <a:t>Современные подходы </a:t>
            </a:r>
            <a:br>
              <a:rPr lang="ru-RU" sz="4800" b="1" dirty="0" smtClean="0"/>
            </a:br>
            <a:r>
              <a:rPr lang="ru-RU" sz="4800" b="1" dirty="0" smtClean="0"/>
              <a:t>к обучению  детей с особыми образовательными потребностями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dirty="0"/>
          </a:p>
        </p:txBody>
      </p:sp>
      <p:pic>
        <p:nvPicPr>
          <p:cNvPr id="3074" name="Picture 2" descr="C:\Users\user\Desktop\gl_skoo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8665" y="3526970"/>
            <a:ext cx="4454022" cy="3271681"/>
          </a:xfrm>
          <a:prstGeom prst="rect">
            <a:avLst/>
          </a:prstGeom>
          <a:noFill/>
        </p:spPr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438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545" y="178130"/>
            <a:ext cx="9842067" cy="819397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«Мой веселый, звонкий мяч…»</a:t>
            </a:r>
            <a:endParaRPr lang="ru-RU" dirty="0"/>
          </a:p>
        </p:txBody>
      </p:sp>
      <p:pic>
        <p:nvPicPr>
          <p:cNvPr id="1026" name="Picture 2" descr="C:\Users\user\Desktop\igra_0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95700" y="1017251"/>
            <a:ext cx="8522108" cy="552605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6525" y="234644"/>
            <a:ext cx="8911687" cy="1280890"/>
          </a:xfrm>
        </p:spPr>
        <p:txBody>
          <a:bodyPr>
            <a:noAutofit/>
          </a:bodyPr>
          <a:lstStyle/>
          <a:p>
            <a:r>
              <a:rPr lang="ru-RU" sz="2800" dirty="0" smtClean="0"/>
              <a:t>Международный курс повышения квалификации (Международный форум «Инновации в образовании»)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71133" y="2173184"/>
            <a:ext cx="9965267" cy="4083682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Тема: «Основы дефектологии: </a:t>
            </a:r>
            <a:r>
              <a:rPr lang="ru-RU" sz="3600" b="1" u="sng" dirty="0" smtClean="0">
                <a:solidFill>
                  <a:srgbClr val="FF0000"/>
                </a:solidFill>
              </a:rPr>
              <a:t>Современные подходы </a:t>
            </a:r>
            <a:r>
              <a:rPr lang="ru-RU" sz="3600" b="1" u="sng" dirty="0" smtClean="0">
                <a:solidFill>
                  <a:schemeClr val="tx1"/>
                </a:solidFill>
              </a:rPr>
              <a:t>к обучению </a:t>
            </a:r>
            <a:r>
              <a:rPr lang="ru-RU" sz="3600" b="1" dirty="0" smtClean="0"/>
              <a:t>и воспитанию детей с </a:t>
            </a:r>
            <a:r>
              <a:rPr lang="ru-RU" sz="3600" b="1" u="sng" dirty="0" smtClean="0">
                <a:solidFill>
                  <a:schemeClr val="accent6">
                    <a:lumMod val="75000"/>
                  </a:schemeClr>
                </a:solidFill>
              </a:rPr>
              <a:t>особыми образовательными потребностями</a:t>
            </a:r>
            <a:r>
              <a:rPr lang="ru-RU" sz="3600" b="1" dirty="0" smtClean="0"/>
              <a:t>»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571948002"/>
      </p:ext>
    </p:extLst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1" y="101601"/>
            <a:ext cx="10039878" cy="6402288"/>
          </a:xfrm>
        </p:spPr>
        <p:txBody>
          <a:bodyPr>
            <a:normAutofit/>
          </a:bodyPr>
          <a:lstStyle/>
          <a:p>
            <a:pPr algn="just"/>
            <a:endParaRPr lang="ru-RU" sz="3600" dirty="0" smtClean="0"/>
          </a:p>
          <a:p>
            <a:pPr algn="just"/>
            <a:r>
              <a:rPr lang="ru-RU" sz="3600" dirty="0" smtClean="0"/>
              <a:t>Современные подходы – нейропсихологические </a:t>
            </a:r>
          </a:p>
          <a:p>
            <a:pPr algn="just"/>
            <a:r>
              <a:rPr lang="ru-RU" sz="3600" dirty="0" smtClean="0"/>
              <a:t>Особые образовательные потребности – наличие у детей </a:t>
            </a:r>
            <a:r>
              <a:rPr lang="ru-RU" sz="3600" dirty="0" err="1" smtClean="0"/>
              <a:t>дислексии</a:t>
            </a:r>
            <a:r>
              <a:rPr lang="ru-RU" sz="3600" dirty="0" smtClean="0"/>
              <a:t> и </a:t>
            </a:r>
            <a:r>
              <a:rPr lang="ru-RU" sz="3600" dirty="0" err="1" smtClean="0"/>
              <a:t>дисграфии</a:t>
            </a:r>
            <a:r>
              <a:rPr lang="ru-RU" sz="3600" dirty="0" smtClean="0"/>
              <a:t> (их выявление и коррекция) </a:t>
            </a:r>
            <a:r>
              <a:rPr lang="ru-RU" sz="3600" b="1" dirty="0" smtClean="0">
                <a:solidFill>
                  <a:srgbClr val="FF0000"/>
                </a:solidFill>
              </a:rPr>
              <a:t>И</a:t>
            </a:r>
          </a:p>
          <a:p>
            <a:pPr algn="just"/>
            <a:r>
              <a:rPr lang="ru-RU" sz="3600" dirty="0" smtClean="0"/>
              <a:t>СДВГ (синдром дефицита внимания и </a:t>
            </a:r>
            <a:r>
              <a:rPr lang="ru-RU" sz="3600" dirty="0" err="1" smtClean="0"/>
              <a:t>гиперактивность</a:t>
            </a:r>
            <a:r>
              <a:rPr lang="ru-RU" sz="36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97711386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3925" y="403760"/>
            <a:ext cx="8911687" cy="712521"/>
          </a:xfrm>
        </p:spPr>
        <p:txBody>
          <a:bodyPr/>
          <a:lstStyle/>
          <a:p>
            <a:pPr algn="ctr"/>
            <a:r>
              <a:rPr lang="ru-RU" dirty="0" smtClean="0"/>
              <a:t>Некоторые термины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8156" y="1306286"/>
            <a:ext cx="10580914" cy="4940135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Нейропсихология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наука на стыке психологии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нейронаук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изучающая связь между работой головного мозга и психическими процессами (мышлением, памятью, вниманием, речью) и поведением человека.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Нейропсихологический подход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это область психологии, которая изучает взаимосвязь между мозгом и психическими процессами, а также использует эти знания для диагностики и коррекции нарушений психической деятельности. </a:t>
            </a: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Дислексия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это специфическое нарушение способности к чтению и письму, связанное с особенностями обработки речи в мозге, а не с низким интеллектом, проблемами со зрением или слухом. Люди 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дислексией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испытывают трудности с распознаванием букв, звуков и их сочетаний, что приводит к ошибкам при чтении, письме и понимании прочитанного. </a:t>
            </a: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Дисграфия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это частичное нарушение процесса письма, при котором наблюдаются стойкие и типичные ошибки, не зависящие от уровня знаний орфографии, но не связанные с интеллектуальными возможностями человека. Расстройство проявляется заменой, пропуском или перестановкой букв и слогов, слитным написанием отдельных слов,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аграмматизмами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искажением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звуко-слоговой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структуры слова.</a:t>
            </a: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470117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Заголовок 4"/>
          <p:cNvSpPr>
            <a:spLocks noGrp="1"/>
          </p:cNvSpPr>
          <p:nvPr>
            <p:ph type="title"/>
          </p:nvPr>
        </p:nvSpPr>
        <p:spPr>
          <a:xfrm>
            <a:off x="2061297" y="139923"/>
            <a:ext cx="8911687" cy="2199515"/>
          </a:xfrm>
        </p:spPr>
        <p:txBody>
          <a:bodyPr>
            <a:normAutofit/>
          </a:bodyPr>
          <a:lstStyle/>
          <a:p>
            <a:r>
              <a:rPr lang="ru-RU" altLang="ru-RU" b="1" dirty="0" smtClean="0">
                <a:solidFill>
                  <a:srgbClr val="0070C0"/>
                </a:solidFill>
              </a:rPr>
              <a:t>Институт нейропсихологии и нейрофизиологии развития ребенка (Москва)</a:t>
            </a:r>
            <a:r>
              <a:rPr lang="ru-RU" altLang="ru-RU" dirty="0" smtClean="0"/>
              <a:t>  </a:t>
            </a:r>
          </a:p>
        </p:txBody>
      </p:sp>
      <p:sp>
        <p:nvSpPr>
          <p:cNvPr id="60419" name="Объект 5"/>
          <p:cNvSpPr>
            <a:spLocks noGrp="1"/>
          </p:cNvSpPr>
          <p:nvPr>
            <p:ph idx="1"/>
          </p:nvPr>
        </p:nvSpPr>
        <p:spPr>
          <a:xfrm>
            <a:off x="542260" y="2078182"/>
            <a:ext cx="11047228" cy="45671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3200" b="1" dirty="0" smtClean="0">
                <a:solidFill>
                  <a:schemeClr val="tx1"/>
                </a:solidFill>
              </a:rPr>
              <a:t>Проект </a:t>
            </a:r>
            <a:r>
              <a:rPr lang="en-US" altLang="ru-RU" sz="3200" b="1" dirty="0" smtClean="0">
                <a:solidFill>
                  <a:schemeClr val="tx1"/>
                </a:solidFill>
              </a:rPr>
              <a:t>PRO</a:t>
            </a:r>
            <a:r>
              <a:rPr lang="ru-RU" altLang="ru-RU" sz="3200" b="1" dirty="0" smtClean="0">
                <a:solidFill>
                  <a:schemeClr val="tx1"/>
                </a:solidFill>
              </a:rPr>
              <a:t>школа</a:t>
            </a:r>
          </a:p>
          <a:p>
            <a:pPr marL="0" indent="0">
              <a:buNone/>
            </a:pPr>
            <a:r>
              <a:rPr lang="ru-RU" altLang="ru-RU" sz="3200" b="1" dirty="0" smtClean="0">
                <a:solidFill>
                  <a:schemeClr val="accent6">
                    <a:lumMod val="75000"/>
                  </a:schemeClr>
                </a:solidFill>
              </a:rPr>
              <a:t>Трехдневный </a:t>
            </a:r>
            <a:r>
              <a:rPr lang="ru-RU" altLang="ru-RU" sz="3200" b="1" dirty="0" err="1" smtClean="0">
                <a:solidFill>
                  <a:schemeClr val="accent6">
                    <a:lumMod val="75000"/>
                  </a:schemeClr>
                </a:solidFill>
              </a:rPr>
              <a:t>вебинар</a:t>
            </a:r>
            <a:r>
              <a:rPr lang="ru-RU" altLang="ru-RU" sz="3200" b="1" dirty="0" smtClean="0">
                <a:solidFill>
                  <a:schemeClr val="accent6">
                    <a:lumMod val="75000"/>
                  </a:schemeClr>
                </a:solidFill>
              </a:rPr>
              <a:t> «Нейропсихологический подход к коррекции трудностей обучения»</a:t>
            </a:r>
          </a:p>
          <a:p>
            <a:pPr marL="0" indent="0">
              <a:buFontTx/>
              <a:buChar char="-"/>
            </a:pPr>
            <a:r>
              <a:rPr lang="ru-RU" altLang="ru-RU" sz="3200" b="1" dirty="0" smtClean="0">
                <a:solidFill>
                  <a:srgbClr val="7030A0"/>
                </a:solidFill>
              </a:rPr>
              <a:t>Лекция </a:t>
            </a:r>
            <a:r>
              <a:rPr lang="ru-RU" altLang="ru-RU" sz="3200" b="1" dirty="0" err="1" smtClean="0">
                <a:solidFill>
                  <a:srgbClr val="7030A0"/>
                </a:solidFill>
              </a:rPr>
              <a:t>Ахутиной</a:t>
            </a:r>
            <a:r>
              <a:rPr lang="ru-RU" altLang="ru-RU" sz="3200" b="1" dirty="0" smtClean="0">
                <a:solidFill>
                  <a:srgbClr val="7030A0"/>
                </a:solidFill>
              </a:rPr>
              <a:t> Т.В.</a:t>
            </a:r>
          </a:p>
          <a:p>
            <a:pPr marL="0" indent="0">
              <a:buFontTx/>
              <a:buChar char="-"/>
            </a:pPr>
            <a:r>
              <a:rPr lang="ru-RU" altLang="ru-RU" sz="3200" b="1" dirty="0" smtClean="0">
                <a:solidFill>
                  <a:srgbClr val="7030A0"/>
                </a:solidFill>
              </a:rPr>
              <a:t>Практикум «Типичные ошибки </a:t>
            </a:r>
            <a:r>
              <a:rPr lang="ru-RU" altLang="ru-RU" sz="3200" b="1" dirty="0" err="1" smtClean="0">
                <a:solidFill>
                  <a:srgbClr val="7030A0"/>
                </a:solidFill>
              </a:rPr>
              <a:t>дисграфии</a:t>
            </a:r>
            <a:r>
              <a:rPr lang="ru-RU" altLang="ru-RU" sz="3200" b="1" dirty="0" smtClean="0">
                <a:solidFill>
                  <a:srgbClr val="7030A0"/>
                </a:solidFill>
              </a:rPr>
              <a:t> и </a:t>
            </a:r>
            <a:r>
              <a:rPr lang="ru-RU" altLang="ru-RU" sz="3200" b="1" dirty="0" err="1" smtClean="0">
                <a:solidFill>
                  <a:srgbClr val="7030A0"/>
                </a:solidFill>
              </a:rPr>
              <a:t>дислексии</a:t>
            </a:r>
            <a:r>
              <a:rPr lang="ru-RU" altLang="ru-RU" sz="3200" b="1" dirty="0" smtClean="0">
                <a:solidFill>
                  <a:srgbClr val="7030A0"/>
                </a:solidFill>
              </a:rPr>
              <a:t>»</a:t>
            </a:r>
          </a:p>
          <a:p>
            <a:pPr marL="0" indent="0">
              <a:buFontTx/>
              <a:buChar char="-"/>
            </a:pPr>
            <a:r>
              <a:rPr lang="ru-RU" altLang="ru-RU" sz="3200" b="1" dirty="0" smtClean="0">
                <a:solidFill>
                  <a:srgbClr val="7030A0"/>
                </a:solidFill>
              </a:rPr>
              <a:t>Упражнения для коррекции регуляторных функций «Мячики и мешочки»</a:t>
            </a:r>
          </a:p>
          <a:p>
            <a:pPr marL="0" indent="0">
              <a:buFontTx/>
              <a:buChar char="-"/>
            </a:pPr>
            <a:endParaRPr lang="ru-RU" altLang="ru-RU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565070"/>
      </p:ext>
    </p:extLst>
  </p:cSld>
  <p:clrMapOvr>
    <a:masterClrMapping/>
  </p:clrMapOvr>
  <p:transition>
    <p:pull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211283" y="213756"/>
            <a:ext cx="10293330" cy="3645725"/>
          </a:xfrm>
        </p:spPr>
        <p:txBody>
          <a:bodyPr>
            <a:normAutofit/>
          </a:bodyPr>
          <a:lstStyle/>
          <a:p>
            <a:r>
              <a:rPr lang="ru-RU" dirty="0" smtClean="0"/>
              <a:t>Профессор МГУ </a:t>
            </a:r>
            <a:br>
              <a:rPr lang="ru-RU" dirty="0" smtClean="0"/>
            </a:br>
            <a:r>
              <a:rPr lang="ru-RU" dirty="0" err="1" smtClean="0"/>
              <a:t>Ахутина</a:t>
            </a:r>
            <a:r>
              <a:rPr lang="ru-RU" dirty="0" smtClean="0"/>
              <a:t> Татьяна Васильевна,</a:t>
            </a:r>
            <a:br>
              <a:rPr lang="ru-RU" dirty="0" smtClean="0"/>
            </a:br>
            <a:r>
              <a:rPr lang="ru-RU" dirty="0" err="1" smtClean="0"/>
              <a:t>нейропсихолог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C:\Users\user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6181" y="2481942"/>
            <a:ext cx="3990109" cy="39901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1881338"/>
      </p:ext>
    </p:extLst>
  </p:cSld>
  <p:clrMapOvr>
    <a:masterClrMapping/>
  </p:clrMapOvr>
  <p:transition>
    <p:pull dir="l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2562" y="624110"/>
            <a:ext cx="9272050" cy="1280890"/>
          </a:xfrm>
        </p:spPr>
        <p:txBody>
          <a:bodyPr>
            <a:normAutofit/>
          </a:bodyPr>
          <a:lstStyle/>
          <a:p>
            <a:r>
              <a:rPr lang="ru-RU" dirty="0" smtClean="0"/>
              <a:t>Сравнение основных направлений деятельности специалистов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23804" y="2133600"/>
            <a:ext cx="4607626" cy="377762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Психолог</a:t>
            </a:r>
          </a:p>
          <a:p>
            <a:pPr>
              <a:buFontTx/>
              <a:buChar char="-"/>
            </a:pPr>
            <a:r>
              <a:rPr lang="ru-RU" sz="2400" dirty="0" smtClean="0"/>
              <a:t>Эмоциональные и поведенческие проблемы</a:t>
            </a:r>
          </a:p>
          <a:p>
            <a:pPr>
              <a:buFontTx/>
              <a:buChar char="-"/>
            </a:pPr>
            <a:r>
              <a:rPr lang="ru-RU" sz="2400" dirty="0" smtClean="0"/>
              <a:t>Развитие личности</a:t>
            </a:r>
          </a:p>
          <a:p>
            <a:pPr>
              <a:buFontTx/>
              <a:buChar char="-"/>
            </a:pPr>
            <a:r>
              <a:rPr lang="ru-RU" sz="2400" dirty="0" smtClean="0"/>
              <a:t>Адаптация в обществе, социализация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4060822"/>
          </a:xfrm>
        </p:spPr>
        <p:txBody>
          <a:bodyPr>
            <a:noAutofit/>
          </a:bodyPr>
          <a:lstStyle/>
          <a:p>
            <a:r>
              <a:rPr lang="ru-RU" sz="2400" dirty="0" err="1" smtClean="0"/>
              <a:t>Нейропсихолог</a:t>
            </a:r>
            <a:endParaRPr lang="ru-RU" sz="2400" dirty="0" smtClean="0"/>
          </a:p>
          <a:p>
            <a:pPr>
              <a:buFontTx/>
              <a:buChar char="-"/>
            </a:pPr>
            <a:r>
              <a:rPr lang="ru-RU" sz="2400" dirty="0" smtClean="0"/>
              <a:t>Изучает влияние нарушений в работе мозга на память, восприятие, речь, мышление (когнитивные функции)</a:t>
            </a:r>
          </a:p>
          <a:p>
            <a:pPr>
              <a:buFontTx/>
              <a:buChar char="-"/>
            </a:pPr>
            <a:r>
              <a:rPr lang="ru-RU" sz="2400" b="1" dirty="0" smtClean="0"/>
              <a:t>«Дети стали много учиться и мало двигаться»</a:t>
            </a:r>
            <a:endParaRPr lang="ru-RU" sz="2400" b="1" dirty="0"/>
          </a:p>
        </p:txBody>
      </p:sp>
    </p:spTree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симптомы-дисграфи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571500"/>
            <a:ext cx="7620000" cy="571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823639"/>
      </p:ext>
    </p:extLst>
  </p:cSld>
  <p:clrMapOvr>
    <a:masterClrMapping/>
  </p:clrMapOvr>
  <p:transition>
    <p:wheel spokes="8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Заголовок 3"/>
          <p:cNvSpPr>
            <a:spLocks noGrp="1"/>
          </p:cNvSpPr>
          <p:nvPr>
            <p:ph type="title"/>
          </p:nvPr>
        </p:nvSpPr>
        <p:spPr>
          <a:xfrm rot="10800000" flipV="1">
            <a:off x="1353817" y="190005"/>
            <a:ext cx="9118601" cy="522514"/>
          </a:xfrm>
        </p:spPr>
        <p:txBody>
          <a:bodyPr>
            <a:noAutofit/>
          </a:bodyPr>
          <a:lstStyle/>
          <a:p>
            <a:pPr algn="ctr"/>
            <a:r>
              <a:rPr lang="ru-RU" altLang="ru-RU" sz="2400" dirty="0" smtClean="0"/>
              <a:t>Типичные ошибки </a:t>
            </a:r>
            <a:r>
              <a:rPr lang="ru-RU" altLang="ru-RU" sz="2400" dirty="0" err="1" smtClean="0"/>
              <a:t>дисграфии</a:t>
            </a:r>
            <a:r>
              <a:rPr lang="ru-RU" altLang="ru-RU" sz="2400" dirty="0" smtClean="0"/>
              <a:t> и </a:t>
            </a:r>
            <a:r>
              <a:rPr lang="ru-RU" altLang="ru-RU" sz="2400" dirty="0" err="1" smtClean="0"/>
              <a:t>дислексии</a:t>
            </a:r>
            <a:endParaRPr lang="ru-RU" altLang="ru-RU" sz="2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5913120" y="728663"/>
            <a:ext cx="4754880" cy="6013450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Дислексия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800" dirty="0" smtClean="0"/>
              <a:t>Повторяющиеся стойкие ошибки при чтении</a:t>
            </a:r>
          </a:p>
          <a:p>
            <a:pPr>
              <a:defRPr/>
            </a:pPr>
            <a:r>
              <a:rPr lang="ru-RU" dirty="0" smtClean="0"/>
              <a:t>Замены, пропуски, перестановки букв и слогов</a:t>
            </a:r>
          </a:p>
          <a:p>
            <a:pPr>
              <a:defRPr/>
            </a:pPr>
            <a:r>
              <a:rPr lang="ru-RU" sz="1800" dirty="0" smtClean="0"/>
              <a:t>Трудности в согласовании слов по падежам, родам, числам</a:t>
            </a:r>
          </a:p>
          <a:p>
            <a:pPr>
              <a:defRPr/>
            </a:pPr>
            <a:r>
              <a:rPr lang="ru-RU" dirty="0" smtClean="0"/>
              <a:t>Путаница в похожих по написанию букв (Ц-Щ)</a:t>
            </a:r>
          </a:p>
          <a:p>
            <a:pPr>
              <a:defRPr/>
            </a:pPr>
            <a:r>
              <a:rPr lang="ru-RU" sz="1800" dirty="0" smtClean="0"/>
              <a:t>Ошибки в устной речи, особенно при пересказе</a:t>
            </a:r>
          </a:p>
          <a:p>
            <a:pPr>
              <a:defRPr/>
            </a:pPr>
            <a:r>
              <a:rPr lang="ru-RU" dirty="0" smtClean="0"/>
              <a:t>Повторения</a:t>
            </a:r>
          </a:p>
          <a:p>
            <a:pPr>
              <a:defRPr/>
            </a:pPr>
            <a:r>
              <a:rPr lang="ru-RU" sz="1800" dirty="0" smtClean="0"/>
              <a:t>Чтение вызывает стресс</a:t>
            </a:r>
          </a:p>
          <a:p>
            <a:pPr>
              <a:defRPr/>
            </a:pPr>
            <a:endParaRPr lang="ru-RU" sz="1800" dirty="0"/>
          </a:p>
        </p:txBody>
      </p:sp>
      <p:pic>
        <p:nvPicPr>
          <p:cNvPr id="3074" name="Picture 2" descr="C:\Users\user\Desktop\slide-4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4974" y="866899"/>
            <a:ext cx="5335664" cy="54507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94754632"/>
      </p:ext>
    </p:extLst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6550"/>
          </a:xfrm>
        </p:spPr>
        <p:txBody>
          <a:bodyPr/>
          <a:lstStyle/>
          <a:p>
            <a:r>
              <a:rPr lang="ru-RU" b="1" dirty="0" smtClean="0"/>
              <a:t>Признаки СДВГ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244436" y="1353787"/>
          <a:ext cx="9260176" cy="5047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Основная идея концепции нейропсихологии: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45673" y="2149434"/>
            <a:ext cx="9758939" cy="376178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сложные психические процессы, такие как речь, память, мышление, не локализованы в отдельных участках мозга, а формируются в результате взаимодействия различных мозговых структур, работающих как единая система (Александр Романович </a:t>
            </a:r>
            <a:r>
              <a:rPr lang="ru-RU" sz="3200" dirty="0" err="1" smtClean="0"/>
              <a:t>Лурия</a:t>
            </a:r>
            <a:r>
              <a:rPr lang="ru-RU" sz="3200" dirty="0" smtClean="0"/>
              <a:t>) </a:t>
            </a:r>
            <a:endParaRPr lang="ru-RU" sz="3200" dirty="0"/>
          </a:p>
        </p:txBody>
      </p:sp>
    </p:spTree>
  </p:cSld>
  <p:clrMapOvr>
    <a:masterClrMapping/>
  </p:clrMapOvr>
  <p:transition>
    <p:strips dir="r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4431" y="249382"/>
            <a:ext cx="9702140" cy="2280062"/>
          </a:xfrm>
        </p:spPr>
        <p:txBody>
          <a:bodyPr>
            <a:noAutofit/>
          </a:bodyPr>
          <a:lstStyle/>
          <a:p>
            <a:r>
              <a:rPr lang="ru-RU" sz="4000" dirty="0" err="1" smtClean="0"/>
              <a:t>Кинезиология</a:t>
            </a:r>
            <a:r>
              <a:rPr lang="ru-RU" sz="4000" dirty="0" smtClean="0"/>
              <a:t> –</a:t>
            </a:r>
            <a:br>
              <a:rPr lang="ru-RU" sz="4000" dirty="0" smtClean="0"/>
            </a:br>
            <a:r>
              <a:rPr lang="ru-RU" sz="4000" dirty="0" smtClean="0"/>
              <a:t>межполушарное взаимодействие –</a:t>
            </a:r>
            <a:br>
              <a:rPr lang="ru-RU" sz="4000" dirty="0" smtClean="0"/>
            </a:br>
            <a:r>
              <a:rPr lang="ru-RU" sz="4000" dirty="0" smtClean="0"/>
              <a:t>многозадачность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76301" y="2303813"/>
            <a:ext cx="9628311" cy="360740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</a:rPr>
              <a:t>Обучая левое полушарие, вы обучаете только левое полушарие. Обучая правое полушарие, вы развиваете весь мозг.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                                                                                                И. </a:t>
            </a:r>
            <a:r>
              <a:rPr lang="ru-RU" dirty="0" err="1" smtClean="0">
                <a:solidFill>
                  <a:srgbClr val="0070C0"/>
                </a:solidFill>
              </a:rPr>
              <a:t>Соньер</a:t>
            </a:r>
            <a:r>
              <a:rPr lang="ru-RU" dirty="0" smtClean="0">
                <a:solidFill>
                  <a:srgbClr val="0070C0"/>
                </a:solidFill>
              </a:rPr>
              <a:t> (фр.)</a:t>
            </a:r>
          </a:p>
          <a:p>
            <a:pPr>
              <a:buNone/>
            </a:pPr>
            <a:r>
              <a:rPr lang="ru-RU" dirty="0" smtClean="0"/>
              <a:t>Левое полушарие:</a:t>
            </a:r>
          </a:p>
          <a:p>
            <a:pPr fontAlgn="ctr"/>
            <a:r>
              <a:rPr lang="ru-RU" dirty="0" smtClean="0"/>
              <a:t>Отвечает за логику, анализ, линейное мышление и речь. Обучение, ориентированное только на эти функции, ограничивает развитие. </a:t>
            </a:r>
          </a:p>
          <a:p>
            <a:pPr fontAlgn="ctr">
              <a:buNone/>
            </a:pPr>
            <a:r>
              <a:rPr lang="ru-RU" dirty="0" smtClean="0"/>
              <a:t>Правое полушарие:</a:t>
            </a:r>
          </a:p>
          <a:p>
            <a:r>
              <a:rPr lang="ru-RU" dirty="0" smtClean="0"/>
              <a:t>Связано с интуицией, творчеством, целостным видением и эмоциями. Активное развитие правого полушария, по мнению </a:t>
            </a:r>
            <a:r>
              <a:rPr lang="ru-RU" dirty="0" err="1" smtClean="0"/>
              <a:t>Соньера</a:t>
            </a:r>
            <a:r>
              <a:rPr lang="ru-RU" dirty="0" smtClean="0"/>
              <a:t>, стимулирует работу всего мозга и способствует всестороннему развитию.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split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Заголовок 1"/>
          <p:cNvSpPr>
            <a:spLocks noGrp="1"/>
          </p:cNvSpPr>
          <p:nvPr>
            <p:ph type="title"/>
          </p:nvPr>
        </p:nvSpPr>
        <p:spPr>
          <a:xfrm>
            <a:off x="6527799" y="277813"/>
            <a:ext cx="4625753" cy="919162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700" dirty="0"/>
              <a:t/>
            </a:r>
            <a:br>
              <a:rPr lang="ru-RU" altLang="ru-RU" sz="2700" dirty="0"/>
            </a:br>
            <a:r>
              <a:rPr lang="ru-RU" altLang="ru-RU" sz="2000" dirty="0"/>
              <a:t/>
            </a:r>
            <a:br>
              <a:rPr lang="ru-RU" altLang="ru-RU" sz="2000" dirty="0"/>
            </a:br>
            <a:r>
              <a:rPr lang="ru-RU" altLang="ru-RU" sz="2000" dirty="0"/>
              <a:t/>
            </a:r>
            <a:br>
              <a:rPr lang="ru-RU" altLang="ru-RU" sz="2000" dirty="0"/>
            </a:br>
            <a:r>
              <a:rPr lang="ru-RU" altLang="ru-RU" sz="2800" dirty="0"/>
              <a:t>А.А. Фет</a:t>
            </a:r>
            <a:br>
              <a:rPr lang="ru-RU" altLang="ru-RU" sz="2800" dirty="0"/>
            </a:br>
            <a:r>
              <a:rPr lang="ru-RU" altLang="ru-RU" sz="2800" dirty="0"/>
              <a:t>5 класс </a:t>
            </a:r>
            <a:br>
              <a:rPr lang="ru-RU" altLang="ru-RU" sz="2800" dirty="0"/>
            </a:br>
            <a:r>
              <a:rPr lang="ru-RU" altLang="ru-RU" sz="2800" dirty="0"/>
              <a:t/>
            </a:r>
            <a:br>
              <a:rPr lang="ru-RU" altLang="ru-RU" sz="2800" dirty="0"/>
            </a:br>
            <a:r>
              <a:rPr lang="ru-RU" altLang="ru-RU" dirty="0" smtClean="0"/>
              <a:t> </a:t>
            </a:r>
          </a:p>
        </p:txBody>
      </p:sp>
      <p:sp>
        <p:nvSpPr>
          <p:cNvPr id="6144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altLang="ru-RU" dirty="0" smtClean="0"/>
              <a:t>   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992313" y="63501"/>
            <a:ext cx="3681412" cy="91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ru-RU" altLang="ru-RU" sz="2000" kern="0" dirty="0"/>
              <a:t/>
            </a:r>
            <a:br>
              <a:rPr lang="ru-RU" altLang="ru-RU" sz="2000" kern="0" dirty="0"/>
            </a:br>
            <a:r>
              <a:rPr lang="ru-RU" altLang="ru-RU" sz="2000" kern="0" dirty="0"/>
              <a:t/>
            </a:r>
            <a:br>
              <a:rPr lang="ru-RU" altLang="ru-RU" sz="2000" kern="0" dirty="0"/>
            </a:br>
            <a:r>
              <a:rPr lang="ru-RU" altLang="ru-RU" sz="2000" kern="0" dirty="0"/>
              <a:t/>
            </a:r>
            <a:br>
              <a:rPr lang="ru-RU" altLang="ru-RU" sz="2000" kern="0" dirty="0"/>
            </a:br>
            <a:r>
              <a:rPr lang="ru-RU" altLang="ru-RU" sz="2000" kern="0" dirty="0"/>
              <a:t/>
            </a:r>
            <a:br>
              <a:rPr lang="ru-RU" altLang="ru-RU" sz="2000" kern="0" dirty="0"/>
            </a:br>
            <a:r>
              <a:rPr lang="ru-RU" altLang="ru-RU" sz="2800" kern="0" dirty="0" smtClean="0"/>
              <a:t>  </a:t>
            </a:r>
            <a:endParaRPr lang="ru-RU" altLang="ru-RU" sz="2800" kern="0" dirty="0"/>
          </a:p>
          <a:p>
            <a:pPr algn="ctr">
              <a:defRPr/>
            </a:pPr>
            <a:r>
              <a:rPr lang="ru-RU" altLang="ru-RU" sz="2800" kern="0" dirty="0"/>
              <a:t/>
            </a:r>
            <a:br>
              <a:rPr lang="ru-RU" altLang="ru-RU" sz="2800" kern="0" dirty="0"/>
            </a:br>
            <a:r>
              <a:rPr lang="ru-RU" altLang="ru-RU" kern="0" dirty="0"/>
              <a:t> </a:t>
            </a:r>
          </a:p>
        </p:txBody>
      </p:sp>
      <p:pic>
        <p:nvPicPr>
          <p:cNvPr id="4098" name="Picture 2" descr="C:\Users\user\Desktop\4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2015" y="1046018"/>
            <a:ext cx="10472057" cy="5236029"/>
          </a:xfrm>
          <a:prstGeom prst="rect">
            <a:avLst/>
          </a:prstGeom>
          <a:noFill/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 flipV="1">
            <a:off x="7190747" y="7422077"/>
            <a:ext cx="4313864" cy="261257"/>
          </a:xfrm>
        </p:spPr>
        <p:txBody>
          <a:bodyPr>
            <a:normAutofit fontScale="70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2307933"/>
      </p:ext>
    </p:extLst>
  </p:cSld>
  <p:clrMapOvr>
    <a:masterClrMapping/>
  </p:clrMapOvr>
  <p:transition>
    <p:split orient="vert" dir="in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37506"/>
            <a:ext cx="8911687" cy="760021"/>
          </a:xfrm>
        </p:spPr>
        <p:txBody>
          <a:bodyPr/>
          <a:lstStyle/>
          <a:p>
            <a:r>
              <a:rPr lang="ru-RU" dirty="0" err="1" smtClean="0"/>
              <a:t>Кинезиологические</a:t>
            </a:r>
            <a:r>
              <a:rPr lang="ru-RU" dirty="0" smtClean="0"/>
              <a:t> </a:t>
            </a:r>
            <a:r>
              <a:rPr lang="ru-RU" b="1" u="sng" dirty="0" smtClean="0"/>
              <a:t>мячики</a:t>
            </a:r>
            <a:endParaRPr lang="ru-RU" b="1" u="sng" dirty="0"/>
          </a:p>
        </p:txBody>
      </p:sp>
      <p:pic>
        <p:nvPicPr>
          <p:cNvPr id="5122" name="Picture 2" descr="C:\Users\user\Desktop\images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32895" y="890650"/>
            <a:ext cx="3372365" cy="3372365"/>
          </a:xfrm>
          <a:prstGeom prst="rect">
            <a:avLst/>
          </a:prstGeom>
          <a:noFill/>
        </p:spPr>
      </p:pic>
      <p:pic>
        <p:nvPicPr>
          <p:cNvPr id="5123" name="Picture 3" descr="C:\Users\user\Desktop\Kinezio_mach_6_6_orange_2_ylycheniye_koordinaci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3890" y="1913033"/>
            <a:ext cx="3317669" cy="4422453"/>
          </a:xfrm>
          <a:prstGeom prst="rect">
            <a:avLst/>
          </a:prstGeom>
          <a:noFill/>
        </p:spPr>
      </p:pic>
      <p:pic>
        <p:nvPicPr>
          <p:cNvPr id="5124" name="Picture 4" descr="C:\Users\user\Desktop\images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26853" y="973973"/>
            <a:ext cx="2476713" cy="346739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esktop\1-sentyabry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4451" y="1058377"/>
            <a:ext cx="7754587" cy="552649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589212" y="7327075"/>
            <a:ext cx="8915400" cy="178129"/>
          </a:xfrm>
        </p:spPr>
        <p:txBody>
          <a:bodyPr>
            <a:normAutofit fontScale="40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ransition>
    <p:wheel/>
  </p:transition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542</TotalTime>
  <Words>396</Words>
  <Application>Microsoft Office PowerPoint</Application>
  <PresentationFormat>Широкоэкранный</PresentationFormat>
  <Paragraphs>58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Century Gothic</vt:lpstr>
      <vt:lpstr>Times New Roman</vt:lpstr>
      <vt:lpstr>Wingdings 3</vt:lpstr>
      <vt:lpstr>Легкий дым</vt:lpstr>
      <vt:lpstr>Современные подходы  к обучению  детей с особыми образовательными потребностями     </vt:lpstr>
      <vt:lpstr>«Мой веселый, звонкий мяч…»</vt:lpstr>
      <vt:lpstr>Международный курс повышения квалификации (Международный форум «Инновации в образовании»)</vt:lpstr>
      <vt:lpstr>Презентация PowerPoint</vt:lpstr>
      <vt:lpstr>Некоторые термины</vt:lpstr>
      <vt:lpstr>Институт нейропсихологии и нейрофизиологии развития ребенка (Москва)  </vt:lpstr>
      <vt:lpstr>Профессор МГУ  Ахутина Татьяна Васильевна, нейропсихолог  </vt:lpstr>
      <vt:lpstr>Сравнение основных направлений деятельности специалистов</vt:lpstr>
      <vt:lpstr>Презентация PowerPoint</vt:lpstr>
      <vt:lpstr>Типичные ошибки дисграфии и дислексии</vt:lpstr>
      <vt:lpstr>Признаки СДВГ</vt:lpstr>
      <vt:lpstr>Основная идея концепции нейропсихологии:</vt:lpstr>
      <vt:lpstr>Кинезиология – межполушарное взаимодействие – многозадачность</vt:lpstr>
      <vt:lpstr>   А.А. Фет 5 класс    </vt:lpstr>
      <vt:lpstr>Кинезиологические мячики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ОБУЧЕНИЕ СОПОСТАВИТЕЛЬНОМУ АНАЛИЗУ НА УРОКАХ ЛИТЕРАТУРЫ     Курс: Проектирование современного урока на основе анализа результатов процедур оценки качества образования» ( «Литература»)</dc:title>
  <dc:creator>Учетная запись Майкрософт</dc:creator>
  <cp:lastModifiedBy>Бураменская</cp:lastModifiedBy>
  <cp:revision>99</cp:revision>
  <dcterms:created xsi:type="dcterms:W3CDTF">2025-03-15T06:54:29Z</dcterms:created>
  <dcterms:modified xsi:type="dcterms:W3CDTF">2026-09-12T07:47:24Z</dcterms:modified>
</cp:coreProperties>
</file>